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85"/>
  </p:notesMasterIdLst>
  <p:sldIdLst>
    <p:sldId id="256" r:id="rId2"/>
    <p:sldId id="383" r:id="rId3"/>
    <p:sldId id="427" r:id="rId4"/>
    <p:sldId id="428" r:id="rId5"/>
    <p:sldId id="431" r:id="rId6"/>
    <p:sldId id="432" r:id="rId7"/>
    <p:sldId id="433" r:id="rId8"/>
    <p:sldId id="434" r:id="rId9"/>
    <p:sldId id="435" r:id="rId10"/>
    <p:sldId id="457" r:id="rId11"/>
    <p:sldId id="458" r:id="rId12"/>
    <p:sldId id="486" r:id="rId13"/>
    <p:sldId id="487" r:id="rId14"/>
    <p:sldId id="488" r:id="rId15"/>
    <p:sldId id="489" r:id="rId16"/>
    <p:sldId id="493" r:id="rId17"/>
    <p:sldId id="492" r:id="rId18"/>
    <p:sldId id="494" r:id="rId19"/>
    <p:sldId id="506" r:id="rId20"/>
    <p:sldId id="507" r:id="rId21"/>
    <p:sldId id="508" r:id="rId22"/>
    <p:sldId id="509" r:id="rId23"/>
    <p:sldId id="510" r:id="rId24"/>
    <p:sldId id="511" r:id="rId25"/>
    <p:sldId id="491" r:id="rId26"/>
    <p:sldId id="540" r:id="rId27"/>
    <p:sldId id="495" r:id="rId28"/>
    <p:sldId id="441" r:id="rId29"/>
    <p:sldId id="443" r:id="rId30"/>
    <p:sldId id="444" r:id="rId31"/>
    <p:sldId id="498" r:id="rId32"/>
    <p:sldId id="445" r:id="rId33"/>
    <p:sldId id="499" r:id="rId34"/>
    <p:sldId id="526" r:id="rId35"/>
    <p:sldId id="525" r:id="rId36"/>
    <p:sldId id="524" r:id="rId37"/>
    <p:sldId id="523" r:id="rId38"/>
    <p:sldId id="530" r:id="rId39"/>
    <p:sldId id="531" r:id="rId40"/>
    <p:sldId id="522" r:id="rId41"/>
    <p:sldId id="496" r:id="rId42"/>
    <p:sldId id="497" r:id="rId43"/>
    <p:sldId id="500" r:id="rId44"/>
    <p:sldId id="501" r:id="rId45"/>
    <p:sldId id="502" r:id="rId46"/>
    <p:sldId id="503" r:id="rId47"/>
    <p:sldId id="505" r:id="rId48"/>
    <p:sldId id="512" r:id="rId49"/>
    <p:sldId id="532" r:id="rId50"/>
    <p:sldId id="533" r:id="rId51"/>
    <p:sldId id="534" r:id="rId52"/>
    <p:sldId id="535" r:id="rId53"/>
    <p:sldId id="541" r:id="rId54"/>
    <p:sldId id="537" r:id="rId55"/>
    <p:sldId id="538" r:id="rId56"/>
    <p:sldId id="548" r:id="rId57"/>
    <p:sldId id="464" r:id="rId58"/>
    <p:sldId id="455" r:id="rId59"/>
    <p:sldId id="539" r:id="rId60"/>
    <p:sldId id="426" r:id="rId61"/>
    <p:sldId id="546" r:id="rId62"/>
    <p:sldId id="514" r:id="rId63"/>
    <p:sldId id="542" r:id="rId64"/>
    <p:sldId id="543" r:id="rId65"/>
    <p:sldId id="536" r:id="rId66"/>
    <p:sldId id="515" r:id="rId67"/>
    <p:sldId id="544" r:id="rId68"/>
    <p:sldId id="545" r:id="rId69"/>
    <p:sldId id="393" r:id="rId70"/>
    <p:sldId id="481" r:id="rId71"/>
    <p:sldId id="482" r:id="rId72"/>
    <p:sldId id="484" r:id="rId73"/>
    <p:sldId id="483" r:id="rId74"/>
    <p:sldId id="517" r:id="rId75"/>
    <p:sldId id="528" r:id="rId76"/>
    <p:sldId id="529" r:id="rId77"/>
    <p:sldId id="547" r:id="rId78"/>
    <p:sldId id="516" r:id="rId79"/>
    <p:sldId id="398" r:id="rId80"/>
    <p:sldId id="399" r:id="rId81"/>
    <p:sldId id="549" r:id="rId82"/>
    <p:sldId id="374" r:id="rId83"/>
    <p:sldId id="261" r:id="rId8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4685" autoAdjust="0"/>
  </p:normalViewPr>
  <p:slideViewPr>
    <p:cSldViewPr>
      <p:cViewPr>
        <p:scale>
          <a:sx n="50" d="100"/>
          <a:sy n="50" d="100"/>
        </p:scale>
        <p:origin x="-1180" y="-2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4328BA-0BFF-4DCB-8859-692E7B04E3BE}" type="datetimeFigureOut">
              <a:rPr lang="fr-FR" smtClean="0"/>
              <a:pPr/>
              <a:t>10/11/2018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36F8CB-EC08-43CA-839A-5C4030897B07}"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5" name="Espace réservé du pied de page 4"/>
          <p:cNvSpPr>
            <a:spLocks noGrp="1"/>
          </p:cNvSpPr>
          <p:nvPr>
            <p:ph type="ftr" sz="quarter" idx="10"/>
          </p:nvPr>
        </p:nvSpPr>
        <p:spPr/>
        <p:txBody>
          <a:bodyPr/>
          <a:lstStyle/>
          <a:p>
            <a:r>
              <a:rPr lang="fr-FR" smtClean="0"/>
              <a:t>Karibi khadija</a:t>
            </a:r>
            <a:endParaRPr lang="fr-FR"/>
          </a:p>
        </p:txBody>
      </p:sp>
      <p:sp>
        <p:nvSpPr>
          <p:cNvPr id="6" name="Espace réservé de l'en-tête 5"/>
          <p:cNvSpPr>
            <a:spLocks noGrp="1"/>
          </p:cNvSpPr>
          <p:nvPr>
            <p:ph type="hdr" sz="quarter" idx="11"/>
          </p:nvPr>
        </p:nvSpPr>
        <p:spPr/>
        <p:txBody>
          <a:bodyPr/>
          <a:lstStyle/>
          <a:p>
            <a:r>
              <a:rPr lang="fr-FR" smtClean="0"/>
              <a:t>ENA- Initiation à l'urbanisme</a:t>
            </a:r>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5" name="Espace réservé du pied de page 4"/>
          <p:cNvSpPr>
            <a:spLocks noGrp="1"/>
          </p:cNvSpPr>
          <p:nvPr>
            <p:ph type="ftr" sz="quarter" idx="10"/>
          </p:nvPr>
        </p:nvSpPr>
        <p:spPr/>
        <p:txBody>
          <a:bodyPr/>
          <a:lstStyle/>
          <a:p>
            <a:r>
              <a:rPr lang="fr-FR" smtClean="0"/>
              <a:t>Karibi khadija</a:t>
            </a:r>
            <a:endParaRPr lang="fr-FR"/>
          </a:p>
        </p:txBody>
      </p:sp>
      <p:sp>
        <p:nvSpPr>
          <p:cNvPr id="6" name="Espace réservé de l'en-tête 5"/>
          <p:cNvSpPr>
            <a:spLocks noGrp="1"/>
          </p:cNvSpPr>
          <p:nvPr>
            <p:ph type="hdr" sz="quarter" idx="11"/>
          </p:nvPr>
        </p:nvSpPr>
        <p:spPr/>
        <p:txBody>
          <a:bodyPr/>
          <a:lstStyle/>
          <a:p>
            <a:r>
              <a:rPr lang="fr-FR" smtClean="0"/>
              <a:t>ENA- Initiation à l'urbanisme</a:t>
            </a:r>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5" name="Espace réservé du pied de page 4"/>
          <p:cNvSpPr>
            <a:spLocks noGrp="1"/>
          </p:cNvSpPr>
          <p:nvPr>
            <p:ph type="ftr" sz="quarter" idx="10"/>
          </p:nvPr>
        </p:nvSpPr>
        <p:spPr/>
        <p:txBody>
          <a:bodyPr/>
          <a:lstStyle/>
          <a:p>
            <a:r>
              <a:rPr lang="fr-FR" smtClean="0"/>
              <a:t>Karibi khadija</a:t>
            </a:r>
            <a:endParaRPr lang="fr-FR"/>
          </a:p>
        </p:txBody>
      </p:sp>
      <p:sp>
        <p:nvSpPr>
          <p:cNvPr id="6" name="Espace réservé de l'en-tête 5"/>
          <p:cNvSpPr>
            <a:spLocks noGrp="1"/>
          </p:cNvSpPr>
          <p:nvPr>
            <p:ph type="hdr" sz="quarter" idx="11"/>
          </p:nvPr>
        </p:nvSpPr>
        <p:spPr/>
        <p:txBody>
          <a:bodyPr/>
          <a:lstStyle/>
          <a:p>
            <a:r>
              <a:rPr lang="fr-FR" smtClean="0"/>
              <a:t>ENA- Initiation à l'urbanisme</a:t>
            </a:r>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7F36F8CB-EC08-43CA-839A-5C4030897B07}" type="slidenum">
              <a:rPr lang="fr-FR" smtClean="0"/>
              <a:pPr/>
              <a:t>59</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latin typeface="Arial Narrow" pitchFamily="34" charset="0"/>
              </a:rPr>
              <a:t>Les flux migratoires sont un des éléments déterminants des transformations territoriales</a:t>
            </a:r>
            <a:endParaRPr lang="fr-FR" dirty="0"/>
          </a:p>
        </p:txBody>
      </p:sp>
      <p:sp>
        <p:nvSpPr>
          <p:cNvPr id="4" name="Espace réservé du numéro de diapositive 3"/>
          <p:cNvSpPr>
            <a:spLocks noGrp="1"/>
          </p:cNvSpPr>
          <p:nvPr>
            <p:ph type="sldNum" sz="quarter" idx="10"/>
          </p:nvPr>
        </p:nvSpPr>
        <p:spPr/>
        <p:txBody>
          <a:bodyPr/>
          <a:lstStyle/>
          <a:p>
            <a:fld id="{7F36F8CB-EC08-43CA-839A-5C4030897B07}" type="slidenum">
              <a:rPr lang="fr-FR" smtClean="0"/>
              <a:pPr/>
              <a:t>82</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latin typeface="Arial Narrow" pitchFamily="34" charset="0"/>
              </a:rPr>
              <a:t>Les flux migratoires sont un des éléments déterminants des transformations territoriales</a:t>
            </a:r>
            <a:endParaRPr lang="fr-FR" dirty="0"/>
          </a:p>
        </p:txBody>
      </p:sp>
      <p:sp>
        <p:nvSpPr>
          <p:cNvPr id="4" name="Espace réservé du numéro de diapositive 3"/>
          <p:cNvSpPr>
            <a:spLocks noGrp="1"/>
          </p:cNvSpPr>
          <p:nvPr>
            <p:ph type="sldNum" sz="quarter" idx="10"/>
          </p:nvPr>
        </p:nvSpPr>
        <p:spPr/>
        <p:txBody>
          <a:bodyPr/>
          <a:lstStyle/>
          <a:p>
            <a:fld id="{7F36F8CB-EC08-43CA-839A-5C4030897B07}" type="slidenum">
              <a:rPr lang="fr-FR" smtClean="0"/>
              <a:pPr/>
              <a:t>83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10/11/2018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10/11/2018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10/11/2018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01625" y="228600"/>
            <a:ext cx="854075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301625" y="1600200"/>
            <a:ext cx="4194175" cy="4498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194175" cy="4498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301625" y="6245225"/>
            <a:ext cx="2289175" cy="476250"/>
          </a:xfrm>
        </p:spPr>
        <p:txBody>
          <a:bodyPr/>
          <a:lstStyle>
            <a:lvl1pPr>
              <a:defRPr/>
            </a:lvl1pPr>
          </a:lstStyle>
          <a:p>
            <a:endParaRPr lang="en-US"/>
          </a:p>
        </p:txBody>
      </p:sp>
      <p:sp>
        <p:nvSpPr>
          <p:cNvPr id="6" name="Espace réservé du pied de page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Espace réservé du numéro de diapositive 6"/>
          <p:cNvSpPr>
            <a:spLocks noGrp="1"/>
          </p:cNvSpPr>
          <p:nvPr>
            <p:ph type="sldNum" sz="quarter" idx="12"/>
          </p:nvPr>
        </p:nvSpPr>
        <p:spPr>
          <a:xfrm>
            <a:off x="6553200" y="6245225"/>
            <a:ext cx="2289175" cy="476250"/>
          </a:xfrm>
        </p:spPr>
        <p:txBody>
          <a:bodyPr/>
          <a:lstStyle>
            <a:lvl1pPr>
              <a:defRPr/>
            </a:lvl1pPr>
          </a:lstStyle>
          <a:p>
            <a:fld id="{E49F9E2E-1E44-4EC0-901E-B00E73F24A01}" type="slidenum">
              <a:rPr lang="ar-IQ"/>
              <a:pPr/>
              <a:t>‹N°›</a:t>
            </a:fld>
            <a:endParaRPr lang="fr-FR"/>
          </a:p>
        </p:txBody>
      </p:sp>
    </p:spTree>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10/11/2018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10/11/2018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10/11/2018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10/11/2018</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10/11/2018</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10/11/2018</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10/11/2018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10/11/2018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10/11/2018</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57224" y="2357430"/>
            <a:ext cx="7772400" cy="1885962"/>
          </a:xfrm>
        </p:spPr>
        <p:txBody>
          <a:bodyPr>
            <a:normAutofit fontScale="90000"/>
          </a:bodyPr>
          <a:lstStyle/>
          <a:p>
            <a:r>
              <a:rPr lang="fr-FR" b="1" dirty="0" smtClean="0">
                <a:solidFill>
                  <a:srgbClr val="C00000"/>
                </a:solidFill>
                <a:latin typeface="Times New Roman" pitchFamily="18" charset="0"/>
                <a:cs typeface="Times New Roman" pitchFamily="18" charset="0"/>
              </a:rPr>
              <a:t>la mixité sociale/urbaine dans l’espace </a:t>
            </a:r>
            <a:r>
              <a:rPr lang="fr-FR" dirty="0" smtClean="0">
                <a:solidFill>
                  <a:srgbClr val="C00000"/>
                </a:solidFill>
                <a:latin typeface="Times New Roman" pitchFamily="18" charset="0"/>
                <a:cs typeface="Times New Roman" pitchFamily="18" charset="0"/>
              </a:rPr>
              <a:t/>
            </a:r>
            <a:br>
              <a:rPr lang="fr-FR" dirty="0" smtClean="0">
                <a:solidFill>
                  <a:srgbClr val="C00000"/>
                </a:solidFill>
                <a:latin typeface="Times New Roman" pitchFamily="18" charset="0"/>
                <a:cs typeface="Times New Roman" pitchFamily="18" charset="0"/>
              </a:rPr>
            </a:br>
            <a:endParaRPr lang="fr-FR" dirty="0">
              <a:solidFill>
                <a:srgbClr val="C00000"/>
              </a:solidFill>
              <a:latin typeface="Times New Roman" pitchFamily="18" charset="0"/>
              <a:cs typeface="Times New Roman" pitchFamily="18" charset="0"/>
            </a:endParaRPr>
          </a:p>
        </p:txBody>
      </p:sp>
      <p:sp>
        <p:nvSpPr>
          <p:cNvPr id="3" name="ZoneTexte 2"/>
          <p:cNvSpPr txBox="1"/>
          <p:nvPr/>
        </p:nvSpPr>
        <p:spPr>
          <a:xfrm>
            <a:off x="5786414" y="6143644"/>
            <a:ext cx="3357586" cy="369332"/>
          </a:xfrm>
          <a:prstGeom prst="rect">
            <a:avLst/>
          </a:prstGeom>
          <a:noFill/>
        </p:spPr>
        <p:txBody>
          <a:bodyPr wrap="square" rtlCol="0">
            <a:spAutoFit/>
          </a:bodyPr>
          <a:lstStyle/>
          <a:p>
            <a:pPr algn="just"/>
            <a:r>
              <a:rPr lang="fr-FR" b="1" dirty="0" smtClean="0">
                <a:latin typeface="Times New Roman" pitchFamily="18" charset="0"/>
                <a:cs typeface="Times New Roman" pitchFamily="18" charset="0"/>
              </a:rPr>
              <a:t>Casablanca, 10 novembre 2018</a:t>
            </a:r>
            <a:endParaRPr lang="fr-FR"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571504" y="1428736"/>
            <a:ext cx="8429652" cy="1357322"/>
          </a:xfrm>
        </p:spPr>
        <p:txBody>
          <a:bodyPr>
            <a:noAutofit/>
          </a:bodyPr>
          <a:lstStyle/>
          <a:p>
            <a:pPr>
              <a:buNone/>
            </a:pPr>
            <a:r>
              <a:rPr lang="fr-FR" dirty="0" smtClean="0">
                <a:latin typeface="Times New Roman" pitchFamily="18" charset="0"/>
                <a:cs typeface="Times New Roman" pitchFamily="18" charset="0"/>
              </a:rPr>
              <a:t>	La mixité urbaine, une préoccupation occidentale comme le montre l’intensité des débats dans ces pays. </a:t>
            </a:r>
          </a:p>
          <a:p>
            <a:pPr>
              <a:buNone/>
            </a:pPr>
            <a:r>
              <a:rPr lang="fr-FR" dirty="0" smtClean="0">
                <a:latin typeface="Times New Roman" pitchFamily="18" charset="0"/>
                <a:cs typeface="Times New Roman" pitchFamily="18" charset="0"/>
              </a:rPr>
              <a:t>	</a:t>
            </a:r>
            <a:endParaRPr lang="fr-FR" dirty="0">
              <a:latin typeface="Times New Roman" pitchFamily="18" charset="0"/>
              <a:cs typeface="Times New Roman" pitchFamily="18" charset="0"/>
            </a:endParaRPr>
          </a:p>
          <a:p>
            <a:pPr algn="l">
              <a:lnSpc>
                <a:spcPct val="90000"/>
              </a:lnSpc>
              <a:buFont typeface="Arial" pitchFamily="34" charset="0"/>
              <a:buNone/>
            </a:pPr>
            <a:endParaRPr lang="fr-FR" dirty="0">
              <a:latin typeface="Times New Roman" pitchFamily="18" charset="0"/>
              <a:cs typeface="Times New Roman" pitchFamily="18" charset="0"/>
            </a:endParaRPr>
          </a:p>
          <a:p>
            <a:pPr>
              <a:lnSpc>
                <a:spcPct val="90000"/>
              </a:lnSpc>
              <a:buFont typeface="Arial" pitchFamily="34" charset="0"/>
              <a:buNone/>
            </a:pPr>
            <a:endParaRPr lang="en-US" dirty="0">
              <a:latin typeface="Times New Roman" pitchFamily="18" charset="0"/>
              <a:cs typeface="Times New Roman" pitchFamily="18" charset="0"/>
            </a:endParaRPr>
          </a:p>
        </p:txBody>
      </p:sp>
      <p:sp>
        <p:nvSpPr>
          <p:cNvPr id="5" name="Rectangle 3"/>
          <p:cNvSpPr txBox="1">
            <a:spLocks noRot="1" noChangeArrowheads="1"/>
          </p:cNvSpPr>
          <p:nvPr/>
        </p:nvSpPr>
        <p:spPr>
          <a:xfrm>
            <a:off x="498418" y="3929042"/>
            <a:ext cx="8429652" cy="192885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Le sens qu’insinue « mixité » n’existe pas en arabe, pour la traduire serait-elle « </a:t>
            </a:r>
            <a:r>
              <a:rPr kumimoji="0" lang="fr-FR" sz="3200" b="0" i="1"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attamazuje</a:t>
            </a:r>
            <a:r>
              <a:rPr kumimoji="0" lang="fr-FR" sz="3200"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kumimoji="0" lang="fr-FR"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kumimoji="0" lang="fr-FR" sz="32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التمازج</a:t>
            </a:r>
            <a:r>
              <a:rPr kumimoji="0" lang="fr-FR"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ou bien </a:t>
            </a:r>
            <a:r>
              <a:rPr kumimoji="0" lang="fr-FR" sz="3200"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kumimoji="0" lang="fr-FR" sz="3200" b="0" i="1"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alikhtilat</a:t>
            </a:r>
            <a:r>
              <a:rPr kumimoji="0" lang="fr-FR" sz="3200" b="0" i="1"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kumimoji="0" lang="fr-FR"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r>
              <a:rPr kumimoji="0" lang="fr-FR" sz="3200" b="0" i="0" u="none" strike="noStrike" kern="1200" cap="none" spc="0" normalizeH="0" baseline="0" noProof="0" dirty="0" err="1" smtClean="0">
                <a:ln>
                  <a:noFill/>
                </a:ln>
                <a:solidFill>
                  <a:schemeClr val="tx1"/>
                </a:solidFill>
                <a:effectLst/>
                <a:uLnTx/>
                <a:uFillTx/>
                <a:latin typeface="Times New Roman" pitchFamily="18" charset="0"/>
                <a:cs typeface="Times New Roman" pitchFamily="18" charset="0"/>
              </a:rPr>
              <a:t>الاختلاط</a:t>
            </a:r>
            <a:r>
              <a:rPr kumimoji="0" lang="fr-FR"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checkerboard(across)">
                                      <p:cBhvr>
                                        <p:cTn id="7" dur="500"/>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uiExpand="1"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Rot="1" noChangeArrowheads="1"/>
          </p:cNvSpPr>
          <p:nvPr/>
        </p:nvSpPr>
        <p:spPr>
          <a:xfrm>
            <a:off x="0" y="4572008"/>
            <a:ext cx="9144000" cy="1143008"/>
          </a:xfrm>
          <a:prstGeom prst="rect">
            <a:avLst/>
          </a:prstGeom>
        </p:spPr>
        <p:txBody>
          <a:bodyPr vert="horz" lIns="91440" tIns="45720" rIns="91440" bIns="45720" rtlCol="0">
            <a:noAutofit/>
          </a:bodyPr>
          <a:lstStyle/>
          <a:p>
            <a:pPr marL="342900" indent="-342900">
              <a:spcBef>
                <a:spcPct val="20000"/>
              </a:spcBef>
              <a:buFont typeface="Wingdings" pitchFamily="2" charset="2"/>
              <a:buChar char="§"/>
            </a:pPr>
            <a:r>
              <a:rPr lang="fr-FR" sz="2800" dirty="0" smtClean="0">
                <a:latin typeface="Times New Roman" pitchFamily="18" charset="0"/>
                <a:cs typeface="Times New Roman" pitchFamily="18" charset="0"/>
              </a:rPr>
              <a:t>Les recherches à postériori :  marquées par le climat politique qui régnait dans les années 1970 et 1980 et l’objectif principal était de montrer l’échec de la politique étatique en matière d’urbanisme, notamment en habitat. </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
              <a:tabLst/>
              <a:defRPr/>
            </a:pPr>
            <a:endParaRPr kumimoji="0" lang="en-US"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Rectangle 3"/>
          <p:cNvSpPr txBox="1">
            <a:spLocks noRot="1" noChangeArrowheads="1"/>
          </p:cNvSpPr>
          <p:nvPr/>
        </p:nvSpPr>
        <p:spPr>
          <a:xfrm>
            <a:off x="0" y="357166"/>
            <a:ext cx="9144000" cy="1928850"/>
          </a:xfrm>
          <a:prstGeom prst="rect">
            <a:avLst/>
          </a:prstGeom>
        </p:spPr>
        <p:txBody>
          <a:bodyPr vert="horz" lIns="91440" tIns="45720" rIns="91440" bIns="45720" rtlCol="0">
            <a:noAutofit/>
          </a:bodyPr>
          <a:lstStyle/>
          <a:p>
            <a:pPr marL="342900" indent="-342900">
              <a:spcBef>
                <a:spcPct val="20000"/>
              </a:spcBef>
              <a:buFont typeface="Wingdings" pitchFamily="2" charset="2"/>
              <a:buChar char="§"/>
            </a:pPr>
            <a:r>
              <a:rPr lang="fr-FR" sz="2800" dirty="0" smtClean="0">
                <a:latin typeface="Times New Roman" pitchFamily="18" charset="0"/>
                <a:cs typeface="Times New Roman" pitchFamily="18" charset="0"/>
              </a:rPr>
              <a:t>Dans les années 1970 : les recherches parlent de ville :</a:t>
            </a:r>
          </a:p>
          <a:p>
            <a:pPr marL="1257300" lvl="2" indent="-342900">
              <a:spcBef>
                <a:spcPct val="20000"/>
              </a:spcBef>
              <a:buFont typeface="Wingdings" pitchFamily="2" charset="2"/>
              <a:buChar char="ü"/>
            </a:pPr>
            <a:r>
              <a:rPr lang="fr-FR" sz="2800" dirty="0" smtClean="0">
                <a:latin typeface="Times New Roman" pitchFamily="18" charset="0"/>
                <a:cs typeface="Times New Roman" pitchFamily="18" charset="0"/>
              </a:rPr>
              <a:t> « </a:t>
            </a:r>
            <a:r>
              <a:rPr lang="fr-FR" sz="2800" dirty="0" smtClean="0">
                <a:latin typeface="Times New Roman" pitchFamily="18" charset="0"/>
                <a:cs typeface="Times New Roman" pitchFamily="18" charset="0"/>
              </a:rPr>
              <a:t>Duale</a:t>
            </a:r>
            <a:r>
              <a:rPr lang="fr-FR" sz="2800" dirty="0" smtClean="0">
                <a:latin typeface="Times New Roman" pitchFamily="18" charset="0"/>
                <a:cs typeface="Times New Roman" pitchFamily="18" charset="0"/>
              </a:rPr>
              <a:t> »,</a:t>
            </a:r>
          </a:p>
          <a:p>
            <a:pPr marL="1257300" lvl="2" indent="-342900">
              <a:spcBef>
                <a:spcPct val="20000"/>
              </a:spcBef>
              <a:buFont typeface="Wingdings" pitchFamily="2" charset="2"/>
              <a:buChar char="ü"/>
            </a:pPr>
            <a:r>
              <a:rPr lang="fr-FR" sz="2800" dirty="0" smtClean="0">
                <a:latin typeface="Times New Roman" pitchFamily="18" charset="0"/>
                <a:cs typeface="Times New Roman" pitchFamily="18" charset="0"/>
              </a:rPr>
              <a:t> « </a:t>
            </a:r>
            <a:r>
              <a:rPr lang="fr-FR" sz="2800" dirty="0" smtClean="0">
                <a:latin typeface="Times New Roman" pitchFamily="18" charset="0"/>
                <a:cs typeface="Times New Roman" pitchFamily="18" charset="0"/>
              </a:rPr>
              <a:t>Différenciée</a:t>
            </a:r>
            <a:r>
              <a:rPr lang="fr-FR" sz="2800" dirty="0" smtClean="0">
                <a:latin typeface="Times New Roman" pitchFamily="18" charset="0"/>
                <a:cs typeface="Times New Roman" pitchFamily="18" charset="0"/>
              </a:rPr>
              <a:t> », </a:t>
            </a:r>
          </a:p>
          <a:p>
            <a:pPr marL="1257300" lvl="2" indent="-342900">
              <a:spcBef>
                <a:spcPct val="20000"/>
              </a:spcBef>
              <a:buFont typeface="Wingdings" pitchFamily="2" charset="2"/>
              <a:buChar char="ü"/>
            </a:pPr>
            <a:r>
              <a:rPr lang="fr-FR" sz="2800" dirty="0" smtClean="0">
                <a:latin typeface="Times New Roman" pitchFamily="18" charset="0"/>
                <a:cs typeface="Times New Roman" pitchFamily="18" charset="0"/>
              </a:rPr>
              <a:t>« </a:t>
            </a:r>
            <a:r>
              <a:rPr lang="fr-FR" sz="2800" dirty="0" smtClean="0">
                <a:latin typeface="Times New Roman" pitchFamily="18" charset="0"/>
                <a:cs typeface="Times New Roman" pitchFamily="18" charset="0"/>
              </a:rPr>
              <a:t>Ségréguée</a:t>
            </a:r>
            <a:r>
              <a:rPr lang="fr-FR" sz="2800" dirty="0" smtClean="0">
                <a:latin typeface="Times New Roman" pitchFamily="18" charset="0"/>
                <a:cs typeface="Times New Roman" pitchFamily="18" charset="0"/>
              </a:rPr>
              <a:t> », </a:t>
            </a:r>
          </a:p>
          <a:p>
            <a:pPr marL="1257300" lvl="2" indent="-342900">
              <a:spcBef>
                <a:spcPct val="20000"/>
              </a:spcBef>
              <a:buFont typeface="Wingdings" pitchFamily="2" charset="2"/>
              <a:buChar char="ü"/>
            </a:pPr>
            <a:r>
              <a:rPr lang="fr-FR" sz="2800" dirty="0" smtClean="0">
                <a:latin typeface="Times New Roman" pitchFamily="18" charset="0"/>
                <a:cs typeface="Times New Roman" pitchFamily="18" charset="0"/>
              </a:rPr>
              <a:t>« </a:t>
            </a:r>
            <a:r>
              <a:rPr lang="fr-FR" sz="2800" dirty="0" smtClean="0">
                <a:latin typeface="Times New Roman" pitchFamily="18" charset="0"/>
                <a:cs typeface="Times New Roman" pitchFamily="18" charset="0"/>
              </a:rPr>
              <a:t>Hétérogène</a:t>
            </a:r>
            <a:r>
              <a:rPr lang="fr-FR" sz="2800" dirty="0" smtClean="0">
                <a:latin typeface="Times New Roman" pitchFamily="18" charset="0"/>
                <a:cs typeface="Times New Roman" pitchFamily="18" charset="0"/>
              </a:rPr>
              <a:t> », </a:t>
            </a:r>
          </a:p>
          <a:p>
            <a:pPr marL="1257300" lvl="2" indent="-342900">
              <a:spcBef>
                <a:spcPct val="20000"/>
              </a:spcBef>
              <a:buFont typeface="Wingdings" pitchFamily="2" charset="2"/>
              <a:buChar char="ü"/>
            </a:pPr>
            <a:r>
              <a:rPr lang="fr-FR" sz="2800" dirty="0" smtClean="0">
                <a:latin typeface="Times New Roman" pitchFamily="18" charset="0"/>
                <a:cs typeface="Times New Roman" pitchFamily="18" charset="0"/>
              </a:rPr>
              <a:t>E</a:t>
            </a:r>
            <a:r>
              <a:rPr lang="fr-FR" sz="2800" dirty="0" smtClean="0">
                <a:latin typeface="Times New Roman" pitchFamily="18" charset="0"/>
                <a:cs typeface="Times New Roman" pitchFamily="18" charset="0"/>
              </a:rPr>
              <a:t>n </a:t>
            </a:r>
            <a:r>
              <a:rPr lang="fr-FR" sz="2800" dirty="0" smtClean="0">
                <a:latin typeface="Times New Roman" pitchFamily="18" charset="0"/>
                <a:cs typeface="Times New Roman" pitchFamily="18" charset="0"/>
              </a:rPr>
              <a:t>« puzzle »,</a:t>
            </a:r>
          </a:p>
          <a:p>
            <a:pPr marL="1257300" lvl="2" indent="-342900">
              <a:spcBef>
                <a:spcPct val="20000"/>
              </a:spcBef>
              <a:buFont typeface="Wingdings" pitchFamily="2" charset="2"/>
              <a:buChar char="ü"/>
            </a:pPr>
            <a:r>
              <a:rPr lang="fr-FR" sz="2800" dirty="0" smtClean="0">
                <a:latin typeface="Times New Roman" pitchFamily="18" charset="0"/>
                <a:cs typeface="Times New Roman" pitchFamily="18" charset="0"/>
              </a:rPr>
              <a:t> </a:t>
            </a:r>
            <a:r>
              <a:rPr lang="fr-FR" sz="2800" dirty="0" smtClean="0">
                <a:latin typeface="Times New Roman" pitchFamily="18" charset="0"/>
                <a:cs typeface="Times New Roman" pitchFamily="18" charset="0"/>
              </a:rPr>
              <a:t>En </a:t>
            </a:r>
            <a:r>
              <a:rPr lang="fr-FR" sz="2800" dirty="0" smtClean="0">
                <a:latin typeface="Times New Roman" pitchFamily="18" charset="0"/>
                <a:cs typeface="Times New Roman" pitchFamily="18" charset="0"/>
              </a:rPr>
              <a:t>« mosaïque »…</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tabLst/>
              <a:defRPr/>
            </a:pPr>
            <a:endParaRPr kumimoji="0" lang="en-US"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Rot="1" noChangeArrowheads="1"/>
          </p:cNvSpPr>
          <p:nvPr/>
        </p:nvSpPr>
        <p:spPr>
          <a:xfrm>
            <a:off x="1644660" y="3857628"/>
            <a:ext cx="7356465" cy="1143008"/>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Ce qui suppose que la problématique devance le terme qui la désigne.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p>
          <a:p>
            <a:pPr marL="342900" marR="0" lvl="0" indent="-342900" algn="just" defTabSz="914400" rtl="0" eaLnBrk="1" fontAlgn="auto" latinLnBrk="0" hangingPunct="1">
              <a:lnSpc>
                <a:spcPct val="90000"/>
              </a:lnSpc>
              <a:spcBef>
                <a:spcPct val="20000"/>
              </a:spcBef>
              <a:spcAft>
                <a:spcPts val="0"/>
              </a:spcAft>
              <a:buClrTx/>
              <a:buSzTx/>
              <a:buFont typeface="Wingdings" pitchFamily="2" charset="2"/>
              <a:buChar char="§"/>
              <a:tabLst/>
              <a:defRPr/>
            </a:pPr>
            <a:endParaRPr kumimoji="0" lang="fr-FR" sz="3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None/>
              <a:tabLst/>
              <a:defRPr/>
            </a:pPr>
            <a:endParaRPr kumimoji="0" lang="fr-FR" sz="3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7" name="Rectangle 3"/>
          <p:cNvSpPr txBox="1">
            <a:spLocks noRot="1" noChangeArrowheads="1"/>
          </p:cNvSpPr>
          <p:nvPr/>
        </p:nvSpPr>
        <p:spPr>
          <a:xfrm>
            <a:off x="357158" y="1142984"/>
            <a:ext cx="8643967" cy="1928850"/>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le mot mixité n’existe pas non plus en français, mais c’est plutôt le terme mixte qui revient dans les dictionnaires.</a:t>
            </a:r>
          </a:p>
          <a:p>
            <a:pPr marL="342900" marR="0" lvl="0" indent="-342900" algn="just" defTabSz="914400" rtl="0" eaLnBrk="1" fontAlgn="auto" latinLnBrk="0" hangingPunct="1">
              <a:lnSpc>
                <a:spcPct val="90000"/>
              </a:lnSpc>
              <a:spcBef>
                <a:spcPct val="20000"/>
              </a:spcBef>
              <a:spcAft>
                <a:spcPts val="0"/>
              </a:spcAft>
              <a:buClrTx/>
              <a:buSzTx/>
              <a:buFont typeface="Wingdings" pitchFamily="2" charset="2"/>
              <a:buChar char="§"/>
              <a:tabLst/>
              <a:defRPr/>
            </a:pPr>
            <a:endParaRPr kumimoji="0" lang="fr-FR" sz="3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None/>
              <a:tabLst/>
              <a:defRPr/>
            </a:pPr>
            <a:endParaRPr kumimoji="0" lang="fr-FR" sz="36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just"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8" name="Flèche courbée vers la droite 7"/>
          <p:cNvSpPr/>
          <p:nvPr/>
        </p:nvSpPr>
        <p:spPr>
          <a:xfrm>
            <a:off x="714348" y="3357562"/>
            <a:ext cx="1143008" cy="1143008"/>
          </a:xfrm>
          <a:prstGeom prst="curv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tx1"/>
              </a:solidFill>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2071670" y="2719390"/>
          <a:ext cx="6096000" cy="1920240"/>
        </p:xfrm>
        <a:graphic>
          <a:graphicData uri="http://schemas.openxmlformats.org/drawingml/2006/table">
            <a:tbl>
              <a:tblPr firstRow="1" bandRow="1">
                <a:tableStyleId>{2D5ABB26-0587-4C30-8999-92F81FD0307C}</a:tableStyleId>
              </a:tblPr>
              <a:tblGrid>
                <a:gridCol w="1143008"/>
                <a:gridCol w="4952992"/>
              </a:tblGrid>
              <a:tr h="370840">
                <a:tc>
                  <a:txBody>
                    <a:bodyPr/>
                    <a:lstStyle/>
                    <a:p>
                      <a:r>
                        <a:rPr lang="fr-FR" sz="4000" b="1" dirty="0" smtClean="0">
                          <a:solidFill>
                            <a:srgbClr val="C00000"/>
                          </a:solidFill>
                          <a:latin typeface="Times New Roman" pitchFamily="18" charset="0"/>
                          <a:cs typeface="Times New Roman" pitchFamily="18" charset="0"/>
                        </a:rPr>
                        <a:t>2.</a:t>
                      </a:r>
                      <a:endParaRPr lang="fr-FR" sz="4000" b="1" dirty="0">
                        <a:solidFill>
                          <a:srgbClr val="C00000"/>
                        </a:solidFill>
                        <a:latin typeface="Times New Roman" pitchFamily="18" charset="0"/>
                        <a:cs typeface="Times New Roman" pitchFamily="18"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4000" b="1" dirty="0" smtClean="0">
                          <a:solidFill>
                            <a:srgbClr val="C00000"/>
                          </a:solidFill>
                          <a:latin typeface="Times New Roman" pitchFamily="18" charset="0"/>
                          <a:cs typeface="Times New Roman" pitchFamily="18" charset="0"/>
                        </a:rPr>
                        <a:t>Quelques</a:t>
                      </a:r>
                      <a:r>
                        <a:rPr lang="fr-FR" sz="4000" b="1" baseline="0" dirty="0" smtClean="0">
                          <a:solidFill>
                            <a:srgbClr val="C00000"/>
                          </a:solidFill>
                          <a:latin typeface="Times New Roman" pitchFamily="18" charset="0"/>
                          <a:cs typeface="Times New Roman" pitchFamily="18" charset="0"/>
                        </a:rPr>
                        <a:t> repères historiques</a:t>
                      </a:r>
                      <a:endParaRPr lang="fr-FR" sz="4000" b="1" dirty="0" smtClean="0">
                        <a:solidFill>
                          <a:srgbClr val="C00000"/>
                        </a:solidFill>
                        <a:latin typeface="Times New Roman" pitchFamily="18" charset="0"/>
                        <a:cs typeface="Times New Roman" pitchFamily="18" charset="0"/>
                      </a:endParaRPr>
                    </a:p>
                    <a:p>
                      <a:endParaRPr lang="fr-FR" sz="4000" b="1" dirty="0">
                        <a:solidFill>
                          <a:srgbClr val="C00000"/>
                        </a:solidFill>
                        <a:latin typeface="Times New Roman" pitchFamily="18" charset="0"/>
                        <a:cs typeface="Times New Roman" pitchFamily="18" charset="0"/>
                      </a:endParaRPr>
                    </a:p>
                  </a:txBody>
                  <a:tcPr/>
                </a:tc>
              </a:tr>
            </a:tbl>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half" idx="1"/>
          </p:nvPr>
        </p:nvSpPr>
        <p:spPr>
          <a:xfrm>
            <a:off x="285720" y="214291"/>
            <a:ext cx="5072098" cy="2214578"/>
          </a:xfrm>
        </p:spPr>
        <p:txBody>
          <a:bodyPr/>
          <a:lstStyle/>
          <a:p>
            <a:pPr>
              <a:buFont typeface="Wingdings" pitchFamily="2" charset="2"/>
              <a:buChar char="§"/>
            </a:pPr>
            <a:r>
              <a:rPr lang="fr-FR" i="1" dirty="0" smtClean="0">
                <a:latin typeface="Times New Roman" pitchFamily="18" charset="0"/>
                <a:cs typeface="Times New Roman" pitchFamily="18" charset="0"/>
              </a:rPr>
              <a:t>La fin de la ville </a:t>
            </a:r>
            <a:r>
              <a:rPr lang="fr-FR" dirty="0" smtClean="0">
                <a:latin typeface="Times New Roman" pitchFamily="18" charset="0"/>
                <a:cs typeface="Times New Roman" pitchFamily="18" charset="0"/>
              </a:rPr>
              <a:t>(Jacobs, 1961),</a:t>
            </a:r>
          </a:p>
          <a:p>
            <a:pPr>
              <a:buFont typeface="Wingdings" pitchFamily="2" charset="2"/>
              <a:buChar char="§"/>
            </a:pPr>
            <a:r>
              <a:rPr lang="fr-FR" i="1" dirty="0" smtClean="0">
                <a:latin typeface="Times New Roman" pitchFamily="18" charset="0"/>
                <a:cs typeface="Times New Roman" pitchFamily="18" charset="0"/>
              </a:rPr>
              <a:t>La ville ne fait plus société </a:t>
            </a:r>
            <a:r>
              <a:rPr lang="fr-FR" dirty="0" smtClean="0">
                <a:latin typeface="Times New Roman" pitchFamily="18" charset="0"/>
                <a:cs typeface="Times New Roman" pitchFamily="18" charset="0"/>
              </a:rPr>
              <a:t>(</a:t>
            </a:r>
            <a:r>
              <a:rPr lang="fr-FR" dirty="0" err="1" smtClean="0">
                <a:latin typeface="Times New Roman" pitchFamily="18" charset="0"/>
                <a:cs typeface="Times New Roman" pitchFamily="18" charset="0"/>
              </a:rPr>
              <a:t>Béhar</a:t>
            </a:r>
            <a:r>
              <a:rPr lang="fr-FR" dirty="0" smtClean="0">
                <a:latin typeface="Times New Roman" pitchFamily="18" charset="0"/>
                <a:cs typeface="Times New Roman" pitchFamily="18" charset="0"/>
              </a:rPr>
              <a:t>, 2001)</a:t>
            </a:r>
            <a:endParaRPr lang="fr-FR" dirty="0">
              <a:latin typeface="Times New Roman" pitchFamily="18" charset="0"/>
              <a:cs typeface="Times New Roman" pitchFamily="18" charset="0"/>
            </a:endParaRPr>
          </a:p>
        </p:txBody>
      </p:sp>
      <p:pic>
        <p:nvPicPr>
          <p:cNvPr id="3074" name="Picture 2" descr="RÃ©sultat de recherche d'images pour &quot;jane jacobs livre&quot;"/>
          <p:cNvPicPr>
            <a:picLocks noChangeAspect="1" noChangeArrowheads="1"/>
          </p:cNvPicPr>
          <p:nvPr/>
        </p:nvPicPr>
        <p:blipFill>
          <a:blip r:embed="rId2"/>
          <a:srcRect/>
          <a:stretch>
            <a:fillRect/>
          </a:stretch>
        </p:blipFill>
        <p:spPr bwMode="auto">
          <a:xfrm>
            <a:off x="5429256" y="1357298"/>
            <a:ext cx="3547884" cy="5286412"/>
          </a:xfrm>
          <a:prstGeom prst="rect">
            <a:avLst/>
          </a:prstGeom>
          <a:noFill/>
        </p:spPr>
      </p:pic>
      <p:pic>
        <p:nvPicPr>
          <p:cNvPr id="3076" name="Picture 4" descr="RÃ©sultat de recherche d'images pour &quot;jane jacobs livre&quot;"/>
          <p:cNvPicPr>
            <a:picLocks noChangeAspect="1" noChangeArrowheads="1"/>
          </p:cNvPicPr>
          <p:nvPr/>
        </p:nvPicPr>
        <p:blipFill>
          <a:blip r:embed="rId3"/>
          <a:srcRect/>
          <a:stretch>
            <a:fillRect/>
          </a:stretch>
        </p:blipFill>
        <p:spPr bwMode="auto">
          <a:xfrm>
            <a:off x="285720" y="2571744"/>
            <a:ext cx="5143536" cy="4004559"/>
          </a:xfrm>
          <a:prstGeom prst="rect">
            <a:avLst/>
          </a:prstGeo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checkerboard(across)">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checkerboard(across)">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half" idx="1"/>
          </p:nvPr>
        </p:nvSpPr>
        <p:spPr>
          <a:xfrm>
            <a:off x="357158" y="214291"/>
            <a:ext cx="7429552" cy="785817"/>
          </a:xfrm>
        </p:spPr>
        <p:txBody>
          <a:bodyPr>
            <a:normAutofit/>
          </a:bodyPr>
          <a:lstStyle/>
          <a:p>
            <a:pPr>
              <a:buFont typeface="Wingdings" pitchFamily="2" charset="2"/>
              <a:buChar char="§"/>
            </a:pPr>
            <a:r>
              <a:rPr lang="fr-FR" sz="2000" dirty="0" smtClean="0">
                <a:latin typeface="Times New Roman" pitchFamily="18" charset="0"/>
                <a:cs typeface="Times New Roman" pitchFamily="18" charset="0"/>
              </a:rPr>
              <a:t>La mixité s’oppose à urbanisme affinitaire et fonctionnaliste</a:t>
            </a:r>
            <a:endParaRPr lang="fr-FR" sz="2000" dirty="0">
              <a:latin typeface="Times New Roman" pitchFamily="18" charset="0"/>
              <a:cs typeface="Times New Roman" pitchFamily="18" charset="0"/>
            </a:endParaRPr>
          </a:p>
        </p:txBody>
      </p:sp>
      <p:sp>
        <p:nvSpPr>
          <p:cNvPr id="5" name="ZoneTexte 4"/>
          <p:cNvSpPr txBox="1"/>
          <p:nvPr/>
        </p:nvSpPr>
        <p:spPr>
          <a:xfrm>
            <a:off x="2143108" y="1071546"/>
            <a:ext cx="6072230" cy="1323439"/>
          </a:xfrm>
          <a:prstGeom prst="rect">
            <a:avLst/>
          </a:prstGeom>
          <a:noFill/>
        </p:spPr>
        <p:txBody>
          <a:bodyPr wrap="square" rtlCol="0">
            <a:spAutoFit/>
          </a:bodyPr>
          <a:lstStyle/>
          <a:p>
            <a:pPr>
              <a:buFont typeface="Wingdings" pitchFamily="2" charset="2"/>
              <a:buChar char="§"/>
            </a:pPr>
            <a:r>
              <a:rPr lang="fr-FR" sz="2000" dirty="0" smtClean="0">
                <a:latin typeface="Times New Roman" pitchFamily="18" charset="0"/>
                <a:cs typeface="Times New Roman" pitchFamily="18" charset="0"/>
              </a:rPr>
              <a:t> La mixité urbaine :  le remède « miracle » pour recoudre :</a:t>
            </a:r>
          </a:p>
          <a:p>
            <a:pPr lvl="1">
              <a:buFont typeface="Wingdings" pitchFamily="2" charset="2"/>
              <a:buChar char="ü"/>
            </a:pPr>
            <a:r>
              <a:rPr lang="fr-FR" sz="2000" dirty="0" smtClean="0">
                <a:latin typeface="Times New Roman" pitchFamily="18" charset="0"/>
                <a:cs typeface="Times New Roman" pitchFamily="18" charset="0"/>
              </a:rPr>
              <a:t> les liens sociaux qui se sont désagrégés </a:t>
            </a:r>
          </a:p>
          <a:p>
            <a:pPr lvl="1">
              <a:buFont typeface="Wingdings" pitchFamily="2" charset="2"/>
              <a:buChar char="ü"/>
            </a:pPr>
            <a:r>
              <a:rPr lang="fr-FR" sz="2000" dirty="0" smtClean="0">
                <a:latin typeface="Times New Roman" pitchFamily="18" charset="0"/>
                <a:cs typeface="Times New Roman" pitchFamily="18" charset="0"/>
              </a:rPr>
              <a:t> restituer la qualité perdue des espaces urbains</a:t>
            </a:r>
            <a:endParaRPr lang="fr-FR" sz="2000" dirty="0">
              <a:latin typeface="Times New Roman" pitchFamily="18" charset="0"/>
              <a:cs typeface="Times New Roman" pitchFamily="18" charset="0"/>
            </a:endParaRPr>
          </a:p>
        </p:txBody>
      </p:sp>
      <p:sp>
        <p:nvSpPr>
          <p:cNvPr id="6" name="ZoneTexte 5"/>
          <p:cNvSpPr txBox="1"/>
          <p:nvPr/>
        </p:nvSpPr>
        <p:spPr>
          <a:xfrm>
            <a:off x="857224" y="2571744"/>
            <a:ext cx="5857916" cy="1323439"/>
          </a:xfrm>
          <a:prstGeom prst="rect">
            <a:avLst/>
          </a:prstGeom>
          <a:noFill/>
        </p:spPr>
        <p:txBody>
          <a:bodyPr wrap="square" rtlCol="0">
            <a:spAutoFit/>
          </a:bodyPr>
          <a:lstStyle/>
          <a:p>
            <a:pPr algn="just">
              <a:buFont typeface="Wingdings" pitchFamily="2" charset="2"/>
              <a:buChar char="§"/>
            </a:pPr>
            <a:r>
              <a:rPr lang="fr-FR" sz="2000" dirty="0" smtClean="0">
                <a:latin typeface="Times New Roman" pitchFamily="18" charset="0"/>
                <a:cs typeface="Times New Roman" pitchFamily="18" charset="0"/>
              </a:rPr>
              <a:t> Elle se situe dans le prolongement de la critique de la répartition zonale de la ville.</a:t>
            </a:r>
          </a:p>
          <a:p>
            <a:pPr algn="just"/>
            <a:endParaRPr lang="fr-FR" sz="2000" dirty="0" smtClean="0">
              <a:latin typeface="Times New Roman" pitchFamily="18" charset="0"/>
              <a:cs typeface="Times New Roman" pitchFamily="18" charset="0"/>
            </a:endParaRPr>
          </a:p>
          <a:p>
            <a:pPr algn="just"/>
            <a:r>
              <a:rPr lang="fr-FR" sz="2000" dirty="0" smtClean="0">
                <a:latin typeface="Times New Roman" pitchFamily="18" charset="0"/>
                <a:cs typeface="Times New Roman" pitchFamily="18" charset="0"/>
              </a:rPr>
              <a:t> </a:t>
            </a:r>
            <a:endParaRPr lang="fr-FR" sz="2000" dirty="0">
              <a:latin typeface="Times New Roman" pitchFamily="18" charset="0"/>
              <a:cs typeface="Times New Roman" pitchFamily="18" charset="0"/>
            </a:endParaRPr>
          </a:p>
        </p:txBody>
      </p:sp>
      <p:sp>
        <p:nvSpPr>
          <p:cNvPr id="8" name="ZoneTexte 7"/>
          <p:cNvSpPr txBox="1"/>
          <p:nvPr/>
        </p:nvSpPr>
        <p:spPr>
          <a:xfrm>
            <a:off x="1857356" y="4857760"/>
            <a:ext cx="5857916" cy="1631216"/>
          </a:xfrm>
          <a:prstGeom prst="rect">
            <a:avLst/>
          </a:prstGeom>
          <a:noFill/>
        </p:spPr>
        <p:txBody>
          <a:bodyPr wrap="square" rtlCol="0">
            <a:spAutoFit/>
          </a:bodyPr>
          <a:lstStyle/>
          <a:p>
            <a:endParaRPr lang="fr-FR" sz="2000" dirty="0" smtClean="0">
              <a:latin typeface="Times New Roman" pitchFamily="18" charset="0"/>
              <a:cs typeface="Times New Roman" pitchFamily="18" charset="0"/>
            </a:endParaRPr>
          </a:p>
          <a:p>
            <a:r>
              <a:rPr lang="fr-FR" sz="2000" dirty="0" smtClean="0">
                <a:latin typeface="Times New Roman" pitchFamily="18" charset="0"/>
                <a:cs typeface="Times New Roman" pitchFamily="18" charset="0"/>
              </a:rPr>
              <a:t> L’idée étant la nécessité d’assurer une proportion idéale des fonctions et des hommes pour que la ville fonctionne bien.</a:t>
            </a:r>
          </a:p>
          <a:p>
            <a:endParaRPr lang="fr-FR" sz="2000" dirty="0">
              <a:latin typeface="Times New Roman" pitchFamily="18" charset="0"/>
              <a:cs typeface="Times New Roman" pitchFamily="18" charset="0"/>
            </a:endParaRPr>
          </a:p>
        </p:txBody>
      </p:sp>
      <p:sp>
        <p:nvSpPr>
          <p:cNvPr id="9" name="ZoneTexte 8"/>
          <p:cNvSpPr txBox="1"/>
          <p:nvPr/>
        </p:nvSpPr>
        <p:spPr>
          <a:xfrm>
            <a:off x="2714612" y="3369420"/>
            <a:ext cx="5857916" cy="1631216"/>
          </a:xfrm>
          <a:prstGeom prst="rect">
            <a:avLst/>
          </a:prstGeom>
          <a:noFill/>
        </p:spPr>
        <p:txBody>
          <a:bodyPr wrap="square" rtlCol="0">
            <a:spAutoFit/>
          </a:bodyPr>
          <a:lstStyle/>
          <a:p>
            <a:pPr algn="just"/>
            <a:endParaRPr lang="fr-FR" sz="2000" dirty="0" smtClean="0">
              <a:latin typeface="Times New Roman" pitchFamily="18" charset="0"/>
              <a:cs typeface="Times New Roman" pitchFamily="18" charset="0"/>
            </a:endParaRPr>
          </a:p>
          <a:p>
            <a:pPr algn="just">
              <a:buFont typeface="Wingdings" pitchFamily="2" charset="2"/>
              <a:buChar char="§"/>
            </a:pPr>
            <a:r>
              <a:rPr lang="fr-FR" sz="2000" dirty="0" smtClean="0">
                <a:latin typeface="Times New Roman" pitchFamily="18" charset="0"/>
                <a:cs typeface="Times New Roman" pitchFamily="18" charset="0"/>
              </a:rPr>
              <a:t>  Le terme annonce un courant qui pointe la ségrégation croissante au sein de la ville et le déséquilibre de la répartition spatiale des fonctions.</a:t>
            </a:r>
          </a:p>
          <a:p>
            <a:pPr algn="just"/>
            <a:endParaRPr lang="fr-FR" sz="2000" dirty="0">
              <a:latin typeface="Times New Roman" pitchFamily="18" charset="0"/>
              <a:cs typeface="Times New Roman" pitchFamily="18" charset="0"/>
            </a:endParaRPr>
          </a:p>
        </p:txBody>
      </p:sp>
      <p:sp>
        <p:nvSpPr>
          <p:cNvPr id="10" name="Flèche courbée vers la droite 9"/>
          <p:cNvSpPr/>
          <p:nvPr/>
        </p:nvSpPr>
        <p:spPr>
          <a:xfrm>
            <a:off x="214282" y="4786322"/>
            <a:ext cx="1143008" cy="1143008"/>
          </a:xfrm>
          <a:prstGeom prst="curv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solidFill>
                <a:schemeClr val="tx1"/>
              </a:solidFill>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p:bldP spid="6" grpId="0"/>
      <p:bldP spid="8" grpId="0"/>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half" idx="1"/>
          </p:nvPr>
        </p:nvSpPr>
        <p:spPr>
          <a:xfrm>
            <a:off x="142844" y="357166"/>
            <a:ext cx="8786842" cy="1285883"/>
          </a:xfrm>
        </p:spPr>
        <p:txBody>
          <a:bodyPr>
            <a:noAutofit/>
          </a:bodyPr>
          <a:lstStyle/>
          <a:p>
            <a:pPr algn="just">
              <a:buFont typeface="Wingdings" pitchFamily="2" charset="2"/>
              <a:buChar char="§"/>
            </a:pPr>
            <a:r>
              <a:rPr lang="fr-FR" sz="2400" dirty="0" smtClean="0">
                <a:latin typeface="Times New Roman" pitchFamily="18" charset="0"/>
                <a:cs typeface="Times New Roman" pitchFamily="18" charset="0"/>
              </a:rPr>
              <a:t>La mixité urbaine une thématique d’actualité à l’interface de toutes les disciplines et au croisé des centres d’intérêts des chercheurs et des politiciens.  Elle s’est imposée avec force à la fin des années 1980 en se déplaçant de la recherche vers la normalisation.</a:t>
            </a:r>
          </a:p>
          <a:p>
            <a:pPr algn="just">
              <a:buNone/>
            </a:pPr>
            <a:endParaRPr lang="fr-FR" sz="2400" dirty="0" smtClean="0">
              <a:latin typeface="Times New Roman" pitchFamily="18" charset="0"/>
              <a:cs typeface="Times New Roman" pitchFamily="18" charset="0"/>
            </a:endParaRPr>
          </a:p>
          <a:p>
            <a:pPr algn="just">
              <a:buNone/>
            </a:pPr>
            <a:endParaRPr lang="fr-FR" sz="2400" dirty="0" smtClean="0">
              <a:latin typeface="Times New Roman" pitchFamily="18" charset="0"/>
              <a:cs typeface="Times New Roman" pitchFamily="18" charset="0"/>
            </a:endParaRPr>
          </a:p>
          <a:p>
            <a:pPr algn="just">
              <a:buFont typeface="Wingdings" pitchFamily="2" charset="2"/>
              <a:buChar char="§"/>
            </a:pPr>
            <a:endParaRPr lang="fr-FR" sz="2400" dirty="0">
              <a:latin typeface="Times New Roman" pitchFamily="18" charset="0"/>
              <a:cs typeface="Times New Roman" pitchFamily="18" charset="0"/>
            </a:endParaRPr>
          </a:p>
        </p:txBody>
      </p:sp>
      <p:sp>
        <p:nvSpPr>
          <p:cNvPr id="3" name="Espace réservé du texte 6"/>
          <p:cNvSpPr txBox="1">
            <a:spLocks/>
          </p:cNvSpPr>
          <p:nvPr/>
        </p:nvSpPr>
        <p:spPr>
          <a:xfrm>
            <a:off x="357158" y="3500438"/>
            <a:ext cx="8572560" cy="2857520"/>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Bef>
                <a:spcPct val="20000"/>
              </a:spcBef>
              <a:spcAft>
                <a:spcPts val="0"/>
              </a:spcAft>
              <a:buClrTx/>
              <a:buSzTx/>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Aux États-Unis :  la concentration de la pauvreté et l’accroissement du syndrome NIMBY ont poussé les autorités locales à réfléchir à la dispersion territoriale des pauvres. </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9" name="Rectangle 3"/>
          <p:cNvSpPr txBox="1">
            <a:spLocks noRot="1" noChangeArrowheads="1"/>
          </p:cNvSpPr>
          <p:nvPr/>
        </p:nvSpPr>
        <p:spPr>
          <a:xfrm>
            <a:off x="214282" y="2214554"/>
            <a:ext cx="8713788" cy="178595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En France, Mixité remplace diversité  ( hétérogénéité et pluralité).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1970 : Adoptée par les politiques publiques avec le débat sur les grands ensembles (pas plus de 2 000 </a:t>
            </a: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logements) </a:t>
            </a: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et pointe les risques de la ségrégation.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Image associÃ©e"/>
          <p:cNvPicPr>
            <a:picLocks noChangeAspect="1" noChangeArrowheads="1"/>
          </p:cNvPicPr>
          <p:nvPr/>
        </p:nvPicPr>
        <p:blipFill>
          <a:blip r:embed="rId2"/>
          <a:srcRect/>
          <a:stretch>
            <a:fillRect/>
          </a:stretch>
        </p:blipFill>
        <p:spPr bwMode="auto">
          <a:xfrm>
            <a:off x="0" y="0"/>
            <a:ext cx="9144000" cy="3881887"/>
          </a:xfrm>
          <a:prstGeom prst="rect">
            <a:avLst/>
          </a:prstGeom>
          <a:noFill/>
        </p:spPr>
      </p:pic>
      <p:pic>
        <p:nvPicPr>
          <p:cNvPr id="3" name="Picture 1"/>
          <p:cNvPicPr>
            <a:picLocks noChangeAspect="1" noChangeArrowheads="1"/>
          </p:cNvPicPr>
          <p:nvPr/>
        </p:nvPicPr>
        <p:blipFill>
          <a:blip r:embed="rId3"/>
          <a:srcRect/>
          <a:stretch>
            <a:fillRect/>
          </a:stretch>
        </p:blipFill>
        <p:spPr bwMode="auto">
          <a:xfrm>
            <a:off x="29874" y="3857628"/>
            <a:ext cx="9114126" cy="2714632"/>
          </a:xfrm>
          <a:prstGeom prst="rect">
            <a:avLst/>
          </a:prstGeom>
          <a:noFill/>
          <a:ln w="9525">
            <a:noFill/>
            <a:miter lim="800000"/>
            <a:headEnd/>
            <a:tailEn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7154"/>
                                        </p:tgtEl>
                                        <p:attrNameLst>
                                          <p:attrName>style.visibility</p:attrName>
                                        </p:attrNameLst>
                                      </p:cBhvr>
                                      <p:to>
                                        <p:strVal val="visible"/>
                                      </p:to>
                                    </p:set>
                                    <p:animEffect transition="in" filter="checkerboard(across)">
                                      <p:cBhvr>
                                        <p:cTn id="7" dur="500"/>
                                        <p:tgtEl>
                                          <p:spTgt spid="17715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6"/>
          <p:cNvSpPr txBox="1">
            <a:spLocks/>
          </p:cNvSpPr>
          <p:nvPr/>
        </p:nvSpPr>
        <p:spPr>
          <a:xfrm>
            <a:off x="357158" y="-285776"/>
            <a:ext cx="8286808" cy="2857520"/>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Bef>
                <a:spcPct val="20000"/>
              </a:spcBef>
              <a:spcAft>
                <a:spcPts val="0"/>
              </a:spcAft>
              <a:buClrTx/>
              <a:buSzTx/>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La montée de l’</a:t>
            </a:r>
            <a:r>
              <a:rPr kumimoji="0" lang="fr-FR" sz="24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underclass</a:t>
            </a: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au Royaume-Uni, conjuguée à une ségrégation raciale incita à instaurer l’équilibre et la mixité sociale dans les habitations sociales. </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5" name="Espace réservé du texte 6"/>
          <p:cNvSpPr txBox="1">
            <a:spLocks/>
          </p:cNvSpPr>
          <p:nvPr/>
        </p:nvSpPr>
        <p:spPr>
          <a:xfrm>
            <a:off x="357158" y="3929066"/>
            <a:ext cx="8429684" cy="2428892"/>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Bef>
                <a:spcPct val="20000"/>
              </a:spcBef>
              <a:spcAft>
                <a:spcPts val="0"/>
              </a:spcAft>
              <a:buClrTx/>
              <a:buSzTx/>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Au Maroc, le projet du nouveau code de l’urbanisme (2004) propose, pour la première fois,  de normaliser la mixité sociale dans l’objectif de prévenir les méfaits d’une concentration « pathologique » de la population dans certains quartiers. </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6" name="Espace réservé du texte 6"/>
          <p:cNvSpPr txBox="1">
            <a:spLocks/>
          </p:cNvSpPr>
          <p:nvPr/>
        </p:nvSpPr>
        <p:spPr>
          <a:xfrm>
            <a:off x="428596" y="1928802"/>
            <a:ext cx="8286808" cy="2571768"/>
          </a:xfrm>
          <a:prstGeom prst="rect">
            <a:avLst/>
          </a:prstGeom>
        </p:spPr>
        <p:txBody>
          <a:bodyPr vert="horz" lIns="91440" tIns="45720" rIns="91440" bIns="45720" rtlCol="0">
            <a:noAutofit/>
          </a:bodyPr>
          <a:lstStyle/>
          <a:p>
            <a:pPr marL="342900" marR="0" lvl="0" indent="-342900" algn="just" defTabSz="914400" rtl="0" eaLnBrk="1" fontAlgn="auto" latinLnBrk="0" hangingPunct="1">
              <a:lnSpc>
                <a:spcPct val="100000"/>
              </a:lnSpc>
              <a:spcBef>
                <a:spcPct val="20000"/>
              </a:spcBef>
              <a:spcAft>
                <a:spcPts val="0"/>
              </a:spcAft>
              <a:buClrTx/>
              <a:buSzTx/>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Aux Pays-Bas, la concentration des immigrés et l’éclatement d’incidents locaux poussa à substituer les politiques de l’intégration de ces immigrés dans le maintien de l’identité à leur déconcentration.</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harir1\khadija\ENA\initiation urbanisme\cours diaporamas\courants\images\090916015145285016.jpg"/>
          <p:cNvPicPr>
            <a:picLocks noChangeAspect="1" noChangeArrowheads="1"/>
          </p:cNvPicPr>
          <p:nvPr/>
        </p:nvPicPr>
        <p:blipFill>
          <a:blip r:embed="rId3"/>
          <a:srcRect/>
          <a:stretch>
            <a:fillRect/>
          </a:stretch>
        </p:blipFill>
        <p:spPr bwMode="auto">
          <a:xfrm>
            <a:off x="500034" y="375025"/>
            <a:ext cx="7858180" cy="5893636"/>
          </a:xfrm>
          <a:prstGeom prst="rect">
            <a:avLst/>
          </a:prstGeom>
          <a:noFill/>
        </p:spPr>
      </p:pic>
      <p:pic>
        <p:nvPicPr>
          <p:cNvPr id="27651" name="Picture 3" descr="D:\harir1\khadija\ENA\initiation urbanisme\cours diaporamas\courants\images\2022111-jpg_2180343.jpg"/>
          <p:cNvPicPr>
            <a:picLocks noChangeAspect="1" noChangeArrowheads="1"/>
          </p:cNvPicPr>
          <p:nvPr/>
        </p:nvPicPr>
        <p:blipFill>
          <a:blip r:embed="rId4"/>
          <a:srcRect/>
          <a:stretch>
            <a:fillRect/>
          </a:stretch>
        </p:blipFill>
        <p:spPr bwMode="auto">
          <a:xfrm>
            <a:off x="-52388" y="323850"/>
            <a:ext cx="9248776" cy="6210300"/>
          </a:xfrm>
          <a:prstGeom prst="rect">
            <a:avLst/>
          </a:prstGeom>
          <a:noFill/>
        </p:spPr>
      </p:pic>
      <p:pic>
        <p:nvPicPr>
          <p:cNvPr id="27652" name="Picture 4" descr="D:\harir1\khadija\ENA\initiation urbanisme\cours diaporamas\courants\images\_166_734_2014-04-14_12-11-18_.jpg"/>
          <p:cNvPicPr>
            <a:picLocks noChangeAspect="1" noChangeArrowheads="1"/>
          </p:cNvPicPr>
          <p:nvPr/>
        </p:nvPicPr>
        <p:blipFill>
          <a:blip r:embed="rId5"/>
          <a:srcRect/>
          <a:stretch>
            <a:fillRect/>
          </a:stretch>
        </p:blipFill>
        <p:spPr bwMode="auto">
          <a:xfrm>
            <a:off x="-170149" y="357166"/>
            <a:ext cx="9314149" cy="6143667"/>
          </a:xfrm>
          <a:prstGeom prst="rect">
            <a:avLst/>
          </a:prstGeom>
          <a:noFill/>
        </p:spPr>
      </p:pic>
      <p:pic>
        <p:nvPicPr>
          <p:cNvPr id="27653" name="Picture 5" descr="D:\harir1\khadija\ENA\initiation urbanisme\cours diaporamas\courants\images\coureneuve.jpg"/>
          <p:cNvPicPr>
            <a:picLocks noChangeAspect="1" noChangeArrowheads="1"/>
          </p:cNvPicPr>
          <p:nvPr/>
        </p:nvPicPr>
        <p:blipFill>
          <a:blip r:embed="rId6"/>
          <a:srcRect/>
          <a:stretch>
            <a:fillRect/>
          </a:stretch>
        </p:blipFill>
        <p:spPr bwMode="auto">
          <a:xfrm>
            <a:off x="-239131" y="357166"/>
            <a:ext cx="9476470" cy="621510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checkerboard(across)">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checkerboard(across)">
                                      <p:cBhvr>
                                        <p:cTn id="12" dur="500"/>
                                        <p:tgtEl>
                                          <p:spTgt spid="2765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7652"/>
                                        </p:tgtEl>
                                        <p:attrNameLst>
                                          <p:attrName>style.visibility</p:attrName>
                                        </p:attrNameLst>
                                      </p:cBhvr>
                                      <p:to>
                                        <p:strVal val="visible"/>
                                      </p:to>
                                    </p:set>
                                    <p:animEffect transition="in" filter="checkerboard(across)">
                                      <p:cBhvr>
                                        <p:cTn id="17" dur="500"/>
                                        <p:tgtEl>
                                          <p:spTgt spid="2765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7653"/>
                                        </p:tgtEl>
                                        <p:attrNameLst>
                                          <p:attrName>style.visibility</p:attrName>
                                        </p:attrNameLst>
                                      </p:cBhvr>
                                      <p:to>
                                        <p:strVal val="visible"/>
                                      </p:to>
                                    </p:set>
                                    <p:animEffect transition="in" filter="checkerboard(across)">
                                      <p:cBhvr>
                                        <p:cTn id="22"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571472" y="951566"/>
          <a:ext cx="8429684" cy="5120640"/>
        </p:xfrm>
        <a:graphic>
          <a:graphicData uri="http://schemas.openxmlformats.org/drawingml/2006/table">
            <a:tbl>
              <a:tblPr firstRow="1" bandRow="1">
                <a:tableStyleId>{21E4AEA4-8DFA-4A89-87EB-49C32662AFE0}</a:tableStyleId>
              </a:tblPr>
              <a:tblGrid>
                <a:gridCol w="1580578"/>
                <a:gridCol w="6849106"/>
              </a:tblGrid>
              <a:tr h="370840">
                <a:tc>
                  <a:txBody>
                    <a:bodyPr/>
                    <a:lstStyle/>
                    <a:p>
                      <a:r>
                        <a:rPr lang="fr-FR" sz="3200" dirty="0" smtClean="0">
                          <a:solidFill>
                            <a:schemeClr val="tx1"/>
                          </a:solidFill>
                          <a:latin typeface="Times New Roman" pitchFamily="18" charset="0"/>
                          <a:cs typeface="Times New Roman" pitchFamily="18" charset="0"/>
                        </a:rPr>
                        <a:t>1.</a:t>
                      </a:r>
                      <a:endParaRPr lang="fr-FR" sz="3200" b="1" dirty="0">
                        <a:solidFill>
                          <a:schemeClr val="tx1"/>
                        </a:solidFill>
                        <a:latin typeface="Times New Roman" pitchFamily="18" charset="0"/>
                        <a:cs typeface="Times New Roman" pitchFamily="18"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3200" dirty="0" smtClean="0">
                          <a:solidFill>
                            <a:schemeClr val="tx1"/>
                          </a:solidFill>
                          <a:latin typeface="Times New Roman" pitchFamily="18" charset="0"/>
                          <a:cs typeface="Times New Roman" pitchFamily="18" charset="0"/>
                        </a:rPr>
                        <a:t>Scènes urbaines </a:t>
                      </a:r>
                      <a:endParaRPr lang="fr-FR" sz="3200" b="1" dirty="0" smtClean="0">
                        <a:solidFill>
                          <a:schemeClr val="tx1"/>
                        </a:solidFill>
                        <a:latin typeface="Times New Roman" pitchFamily="18" charset="0"/>
                        <a:cs typeface="Times New Roman" pitchFamily="18" charset="0"/>
                      </a:endParaRPr>
                    </a:p>
                  </a:txBody>
                  <a:tcPr/>
                </a:tc>
              </a:tr>
              <a:tr h="370840">
                <a:tc>
                  <a:txBody>
                    <a:bodyPr/>
                    <a:lstStyle/>
                    <a:p>
                      <a:r>
                        <a:rPr lang="fr-FR" sz="3200" dirty="0" smtClean="0">
                          <a:solidFill>
                            <a:schemeClr val="tx1"/>
                          </a:solidFill>
                          <a:latin typeface="Times New Roman" pitchFamily="18" charset="0"/>
                          <a:cs typeface="Times New Roman" pitchFamily="18" charset="0"/>
                        </a:rPr>
                        <a:t>2.</a:t>
                      </a:r>
                      <a:endParaRPr lang="fr-FR" sz="3200" b="1" dirty="0">
                        <a:solidFill>
                          <a:schemeClr val="tx1"/>
                        </a:solidFill>
                        <a:latin typeface="Times New Roman" pitchFamily="18" charset="0"/>
                        <a:cs typeface="Times New Roman" pitchFamily="18"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3200" dirty="0" smtClean="0">
                          <a:solidFill>
                            <a:schemeClr val="tx1"/>
                          </a:solidFill>
                          <a:latin typeface="Times New Roman" pitchFamily="18" charset="0"/>
                          <a:cs typeface="Times New Roman" pitchFamily="18" charset="0"/>
                        </a:rPr>
                        <a:t>Essai de définition </a:t>
                      </a:r>
                      <a:endParaRPr lang="fr-FR" sz="3200" b="1" dirty="0" smtClean="0">
                        <a:solidFill>
                          <a:schemeClr val="tx1"/>
                        </a:solidFill>
                        <a:latin typeface="Times New Roman" pitchFamily="18" charset="0"/>
                        <a:cs typeface="Times New Roman" pitchFamily="18" charset="0"/>
                      </a:endParaRPr>
                    </a:p>
                  </a:txBody>
                  <a:tcPr/>
                </a:tc>
              </a:tr>
              <a:tr h="370840">
                <a:tc>
                  <a:txBody>
                    <a:bodyPr/>
                    <a:lstStyle/>
                    <a:p>
                      <a:r>
                        <a:rPr lang="fr-FR" sz="3200" dirty="0" smtClean="0">
                          <a:solidFill>
                            <a:schemeClr val="tx1"/>
                          </a:solidFill>
                          <a:latin typeface="Times New Roman" pitchFamily="18" charset="0"/>
                          <a:cs typeface="Times New Roman" pitchFamily="18" charset="0"/>
                        </a:rPr>
                        <a:t>3.</a:t>
                      </a:r>
                      <a:endParaRPr lang="fr-FR" sz="3200" b="1" dirty="0">
                        <a:solidFill>
                          <a:schemeClr val="tx1"/>
                        </a:solidFill>
                        <a:latin typeface="Times New Roman" pitchFamily="18" charset="0"/>
                        <a:cs typeface="Times New Roman" pitchFamily="18"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3200" kern="1200" dirty="0" smtClean="0">
                          <a:solidFill>
                            <a:schemeClr val="tx1"/>
                          </a:solidFill>
                          <a:latin typeface="Times New Roman" pitchFamily="18" charset="0"/>
                          <a:cs typeface="Times New Roman" pitchFamily="18" charset="0"/>
                        </a:rPr>
                        <a:t>Quelques repères historiques </a:t>
                      </a:r>
                      <a:endParaRPr lang="fr-FR" sz="3200" b="1" kern="1200" dirty="0" smtClean="0">
                        <a:solidFill>
                          <a:schemeClr val="tx1"/>
                        </a:solidFill>
                        <a:latin typeface="Times New Roman" pitchFamily="18" charset="0"/>
                        <a:cs typeface="Times New Roman" pitchFamily="18" charset="0"/>
                      </a:endParaRPr>
                    </a:p>
                  </a:txBody>
                  <a:tcPr/>
                </a:tc>
              </a:tr>
              <a:tr h="370840">
                <a:tc>
                  <a:txBody>
                    <a:bodyPr/>
                    <a:lstStyle/>
                    <a:p>
                      <a:r>
                        <a:rPr lang="fr-FR" sz="3200" dirty="0" smtClean="0">
                          <a:solidFill>
                            <a:schemeClr val="tx1"/>
                          </a:solidFill>
                          <a:latin typeface="Times New Roman" pitchFamily="18" charset="0"/>
                          <a:cs typeface="Times New Roman" pitchFamily="18" charset="0"/>
                        </a:rPr>
                        <a:t>4.</a:t>
                      </a:r>
                      <a:endParaRPr lang="fr-FR" sz="3200" b="1" dirty="0">
                        <a:solidFill>
                          <a:schemeClr val="tx1"/>
                        </a:solidFill>
                        <a:latin typeface="Times New Roman" pitchFamily="18" charset="0"/>
                        <a:cs typeface="Times New Roman" pitchFamily="18" charset="0"/>
                      </a:endParaRPr>
                    </a:p>
                  </a:txBody>
                  <a:tcPr/>
                </a:tc>
                <a:tc>
                  <a:txBody>
                    <a:bodyPr/>
                    <a:lstStyle/>
                    <a:p>
                      <a:r>
                        <a:rPr lang="fr-FR" sz="3200" dirty="0" smtClean="0">
                          <a:solidFill>
                            <a:schemeClr val="tx1"/>
                          </a:solidFill>
                          <a:latin typeface="Times New Roman" pitchFamily="18" charset="0"/>
                          <a:cs typeface="Times New Roman" pitchFamily="18" charset="0"/>
                        </a:rPr>
                        <a:t>Qui/quoi</a:t>
                      </a:r>
                      <a:r>
                        <a:rPr lang="fr-FR" sz="3200" baseline="0" dirty="0" smtClean="0">
                          <a:solidFill>
                            <a:schemeClr val="tx1"/>
                          </a:solidFill>
                          <a:latin typeface="Times New Roman" pitchFamily="18" charset="0"/>
                          <a:cs typeface="Times New Roman" pitchFamily="18" charset="0"/>
                        </a:rPr>
                        <a:t> mixe-t-on ? </a:t>
                      </a:r>
                      <a:endParaRPr lang="fr-FR" sz="3200" b="1" dirty="0">
                        <a:solidFill>
                          <a:schemeClr val="tx1"/>
                        </a:solidFill>
                        <a:latin typeface="Times New Roman" pitchFamily="18" charset="0"/>
                        <a:cs typeface="Times New Roman" pitchFamily="18" charset="0"/>
                      </a:endParaRPr>
                    </a:p>
                  </a:txBody>
                  <a:tcPr/>
                </a:tc>
              </a:tr>
              <a:tr h="370840">
                <a:tc>
                  <a:txBody>
                    <a:bodyPr/>
                    <a:lstStyle/>
                    <a:p>
                      <a:r>
                        <a:rPr lang="fr-FR" sz="3200" dirty="0" smtClean="0">
                          <a:solidFill>
                            <a:schemeClr val="tx1"/>
                          </a:solidFill>
                          <a:latin typeface="Times New Roman" pitchFamily="18" charset="0"/>
                          <a:cs typeface="Times New Roman" pitchFamily="18" charset="0"/>
                        </a:rPr>
                        <a:t>5.</a:t>
                      </a:r>
                      <a:endParaRPr lang="fr-FR" sz="3200" b="1" dirty="0">
                        <a:solidFill>
                          <a:schemeClr val="tx1"/>
                        </a:solidFill>
                        <a:latin typeface="Times New Roman" pitchFamily="18" charset="0"/>
                        <a:cs typeface="Times New Roman" pitchFamily="18" charset="0"/>
                      </a:endParaRPr>
                    </a:p>
                  </a:txBody>
                  <a:tcPr/>
                </a:tc>
                <a:tc>
                  <a:txBody>
                    <a:bodyPr/>
                    <a:lstStyle/>
                    <a:p>
                      <a:r>
                        <a:rPr lang="fr-FR" sz="3200" dirty="0" smtClean="0">
                          <a:solidFill>
                            <a:schemeClr val="tx1"/>
                          </a:solidFill>
                          <a:latin typeface="Times New Roman" pitchFamily="18" charset="0"/>
                          <a:cs typeface="Times New Roman" pitchFamily="18" charset="0"/>
                        </a:rPr>
                        <a:t>Mixité fonctionnelle VS juxtaposition </a:t>
                      </a:r>
                      <a:endParaRPr lang="fr-FR" sz="3200" b="1" dirty="0">
                        <a:solidFill>
                          <a:schemeClr val="tx1"/>
                        </a:solidFill>
                        <a:latin typeface="Times New Roman" pitchFamily="18" charset="0"/>
                        <a:cs typeface="Times New Roman" pitchFamily="18" charset="0"/>
                      </a:endParaRPr>
                    </a:p>
                  </a:txBody>
                  <a:tcPr/>
                </a:tc>
              </a:tr>
              <a:tr h="370840">
                <a:tc>
                  <a:txBody>
                    <a:bodyPr/>
                    <a:lstStyle/>
                    <a:p>
                      <a:r>
                        <a:rPr lang="fr-FR" sz="3200" dirty="0" smtClean="0">
                          <a:solidFill>
                            <a:schemeClr val="tx1"/>
                          </a:solidFill>
                          <a:latin typeface="Times New Roman" pitchFamily="18" charset="0"/>
                          <a:cs typeface="Times New Roman" pitchFamily="18" charset="0"/>
                        </a:rPr>
                        <a:t>6.</a:t>
                      </a:r>
                      <a:endParaRPr lang="fr-FR" sz="3200" b="1" dirty="0">
                        <a:solidFill>
                          <a:schemeClr val="tx1"/>
                        </a:solidFill>
                        <a:latin typeface="Times New Roman" pitchFamily="18" charset="0"/>
                        <a:cs typeface="Times New Roman" pitchFamily="18" charset="0"/>
                      </a:endParaRPr>
                    </a:p>
                  </a:txBody>
                  <a:tcPr/>
                </a:tc>
                <a:tc>
                  <a:txBody>
                    <a:bodyPr/>
                    <a:lstStyle/>
                    <a:p>
                      <a:r>
                        <a:rPr lang="fr-FR" sz="3200" dirty="0" smtClean="0">
                          <a:solidFill>
                            <a:schemeClr val="tx1"/>
                          </a:solidFill>
                          <a:latin typeface="Times New Roman" pitchFamily="18" charset="0"/>
                          <a:cs typeface="Times New Roman" pitchFamily="18" charset="0"/>
                        </a:rPr>
                        <a:t>Le droit à la ville</a:t>
                      </a:r>
                      <a:endParaRPr lang="fr-FR" sz="3200" b="1" dirty="0">
                        <a:solidFill>
                          <a:schemeClr val="tx1"/>
                        </a:solidFill>
                        <a:latin typeface="Times New Roman" pitchFamily="18" charset="0"/>
                        <a:cs typeface="Times New Roman" pitchFamily="18" charset="0"/>
                      </a:endParaRPr>
                    </a:p>
                  </a:txBody>
                  <a:tcPr/>
                </a:tc>
              </a:tr>
              <a:tr h="370840">
                <a:tc>
                  <a:txBody>
                    <a:bodyPr/>
                    <a:lstStyle/>
                    <a:p>
                      <a:r>
                        <a:rPr lang="fr-FR" sz="3200" dirty="0" smtClean="0">
                          <a:solidFill>
                            <a:schemeClr val="tx1"/>
                          </a:solidFill>
                          <a:latin typeface="Times New Roman" pitchFamily="18" charset="0"/>
                          <a:cs typeface="Times New Roman" pitchFamily="18" charset="0"/>
                        </a:rPr>
                        <a:t>7.</a:t>
                      </a:r>
                      <a:endParaRPr lang="fr-FR" sz="3200" b="1" dirty="0">
                        <a:solidFill>
                          <a:schemeClr val="tx1"/>
                        </a:solidFill>
                        <a:latin typeface="Times New Roman" pitchFamily="18" charset="0"/>
                        <a:cs typeface="Times New Roman" pitchFamily="18" charset="0"/>
                      </a:endParaRPr>
                    </a:p>
                  </a:txBody>
                  <a:tcPr/>
                </a:tc>
                <a:tc>
                  <a:txBody>
                    <a:bodyPr/>
                    <a:lstStyle/>
                    <a:p>
                      <a:r>
                        <a:rPr lang="fr-FR" sz="3200" dirty="0" smtClean="0">
                          <a:solidFill>
                            <a:schemeClr val="tx1"/>
                          </a:solidFill>
                          <a:latin typeface="Times New Roman" pitchFamily="18" charset="0"/>
                          <a:cs typeface="Times New Roman" pitchFamily="18" charset="0"/>
                        </a:rPr>
                        <a:t>Espaces publics, espaces des uns ou espaces de tous ?</a:t>
                      </a:r>
                      <a:endParaRPr lang="fr-FR" sz="3200" b="1" dirty="0">
                        <a:solidFill>
                          <a:schemeClr val="tx1"/>
                        </a:solidFill>
                        <a:latin typeface="Times New Roman" pitchFamily="18" charset="0"/>
                        <a:cs typeface="Times New Roman" pitchFamily="18" charset="0"/>
                      </a:endParaRPr>
                    </a:p>
                  </a:txBody>
                  <a:tcPr/>
                </a:tc>
              </a:tr>
              <a:tr h="370840">
                <a:tc>
                  <a:txBody>
                    <a:bodyPr/>
                    <a:lstStyle/>
                    <a:p>
                      <a:r>
                        <a:rPr lang="fr-FR" sz="3200" dirty="0" smtClean="0">
                          <a:solidFill>
                            <a:schemeClr val="tx1"/>
                          </a:solidFill>
                          <a:latin typeface="Times New Roman" pitchFamily="18" charset="0"/>
                          <a:cs typeface="Times New Roman" pitchFamily="18" charset="0"/>
                        </a:rPr>
                        <a:t>8.</a:t>
                      </a:r>
                      <a:endParaRPr lang="fr-FR" sz="3200" b="1" dirty="0">
                        <a:solidFill>
                          <a:schemeClr val="tx1"/>
                        </a:solidFill>
                        <a:latin typeface="Times New Roman" pitchFamily="18" charset="0"/>
                        <a:cs typeface="Times New Roman" pitchFamily="18" charset="0"/>
                      </a:endParaRPr>
                    </a:p>
                  </a:txBody>
                  <a:tcPr/>
                </a:tc>
                <a:tc>
                  <a:txBody>
                    <a:bodyPr/>
                    <a:lstStyle/>
                    <a:p>
                      <a:r>
                        <a:rPr lang="fr-FR" sz="3200" dirty="0" smtClean="0">
                          <a:solidFill>
                            <a:schemeClr val="tx1"/>
                          </a:solidFill>
                          <a:latin typeface="Times New Roman" pitchFamily="18" charset="0"/>
                          <a:cs typeface="Times New Roman" pitchFamily="18" charset="0"/>
                        </a:rPr>
                        <a:t>Construction de la mixité urbaine </a:t>
                      </a:r>
                      <a:endParaRPr lang="fr-FR" sz="3200" b="1" dirty="0">
                        <a:solidFill>
                          <a:schemeClr val="tx1"/>
                        </a:solidFill>
                        <a:latin typeface="Times New Roman" pitchFamily="18" charset="0"/>
                        <a:cs typeface="Times New Roman" pitchFamily="18" charset="0"/>
                      </a:endParaRPr>
                    </a:p>
                  </a:txBody>
                  <a:tcPr/>
                </a:tc>
              </a:tr>
            </a:tbl>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85720" y="-142900"/>
            <a:ext cx="8643998" cy="571504"/>
          </a:xfrm>
        </p:spPr>
        <p:txBody>
          <a:bodyPr>
            <a:normAutofit fontScale="90000"/>
          </a:bodyPr>
          <a:lstStyle/>
          <a:p>
            <a:r>
              <a:rPr lang="fr-FR" sz="2000" dirty="0" smtClean="0">
                <a:latin typeface="Times New Roman" pitchFamily="18" charset="0"/>
                <a:cs typeface="Times New Roman" pitchFamily="18" charset="0"/>
              </a:rPr>
              <a:t/>
            </a:r>
            <a:br>
              <a:rPr lang="fr-FR" sz="2000" dirty="0" smtClean="0">
                <a:latin typeface="Times New Roman" pitchFamily="18" charset="0"/>
                <a:cs typeface="Times New Roman" pitchFamily="18" charset="0"/>
              </a:rPr>
            </a:br>
            <a:r>
              <a:rPr lang="fr-FR" sz="2000" dirty="0" smtClean="0">
                <a:solidFill>
                  <a:schemeClr val="bg1">
                    <a:lumMod val="65000"/>
                  </a:schemeClr>
                </a:solidFill>
                <a:latin typeface="Times New Roman" pitchFamily="18" charset="0"/>
                <a:cs typeface="Times New Roman" pitchFamily="18" charset="0"/>
              </a:rPr>
              <a:t>Ecole Nationale d’Architecture  / Initiation à l’urbanisme / S4</a:t>
            </a:r>
            <a:br>
              <a:rPr lang="fr-FR" sz="2000" dirty="0" smtClean="0">
                <a:solidFill>
                  <a:schemeClr val="bg1">
                    <a:lumMod val="65000"/>
                  </a:schemeClr>
                </a:solidFill>
                <a:latin typeface="Times New Roman" pitchFamily="18" charset="0"/>
                <a:cs typeface="Times New Roman" pitchFamily="18" charset="0"/>
              </a:rPr>
            </a:br>
            <a:endParaRPr lang="fr-FR" sz="2000" dirty="0">
              <a:solidFill>
                <a:schemeClr val="bg1">
                  <a:lumMod val="65000"/>
                </a:schemeClr>
              </a:solidFill>
              <a:latin typeface="Times New Roman" pitchFamily="18" charset="0"/>
              <a:cs typeface="Times New Roman" pitchFamily="18" charset="0"/>
            </a:endParaRPr>
          </a:p>
        </p:txBody>
      </p:sp>
      <p:pic>
        <p:nvPicPr>
          <p:cNvPr id="28674" name="Picture 2" descr="D:\harir1\khadija\ENA\initiation urbanisme\cours diaporamas\courants\images\courneuve604-tt-width-604-height-408-bgcolor-000000.jpg"/>
          <p:cNvPicPr>
            <a:picLocks noChangeAspect="1" noChangeArrowheads="1"/>
          </p:cNvPicPr>
          <p:nvPr/>
        </p:nvPicPr>
        <p:blipFill>
          <a:blip r:embed="rId3"/>
          <a:srcRect/>
          <a:stretch>
            <a:fillRect/>
          </a:stretch>
        </p:blipFill>
        <p:spPr bwMode="auto">
          <a:xfrm>
            <a:off x="0" y="340629"/>
            <a:ext cx="9144000" cy="6176742"/>
          </a:xfrm>
          <a:prstGeom prst="rect">
            <a:avLst/>
          </a:prstGeom>
          <a:noFill/>
        </p:spPr>
      </p:pic>
      <p:pic>
        <p:nvPicPr>
          <p:cNvPr id="28675" name="Picture 3" descr="D:\harir1\khadija\ENA\initiation urbanisme\cours diaporamas\courants\images\dd8f1f39f4bb101b6ca038c75ec663ec.jpg"/>
          <p:cNvPicPr>
            <a:picLocks noChangeAspect="1" noChangeArrowheads="1"/>
          </p:cNvPicPr>
          <p:nvPr/>
        </p:nvPicPr>
        <p:blipFill>
          <a:blip r:embed="rId4"/>
          <a:srcRect/>
          <a:stretch>
            <a:fillRect/>
          </a:stretch>
        </p:blipFill>
        <p:spPr bwMode="auto">
          <a:xfrm>
            <a:off x="0" y="418603"/>
            <a:ext cx="9144000" cy="6082232"/>
          </a:xfrm>
          <a:prstGeom prst="rect">
            <a:avLst/>
          </a:prstGeom>
          <a:noFill/>
        </p:spPr>
      </p:pic>
      <p:pic>
        <p:nvPicPr>
          <p:cNvPr id="28676" name="Picture 4" descr="D:\harir1\khadija\ENA\initiation urbanisme\cours diaporamas\courants\images\Lyon9_duchere_destruction_barre_220.jpg"/>
          <p:cNvPicPr>
            <a:picLocks noChangeAspect="1" noChangeArrowheads="1"/>
          </p:cNvPicPr>
          <p:nvPr/>
        </p:nvPicPr>
        <p:blipFill>
          <a:blip r:embed="rId5"/>
          <a:srcRect/>
          <a:stretch>
            <a:fillRect/>
          </a:stretch>
        </p:blipFill>
        <p:spPr bwMode="auto">
          <a:xfrm>
            <a:off x="14748" y="428604"/>
            <a:ext cx="9114504" cy="6000792"/>
          </a:xfrm>
          <a:prstGeom prst="rect">
            <a:avLst/>
          </a:prstGeom>
          <a:noFill/>
        </p:spPr>
      </p:pic>
      <p:pic>
        <p:nvPicPr>
          <p:cNvPr id="2050" name="Picture 2" descr="D:\harir1\khadija\ENA\initiation urbanisme\cours diaporamas\courants\images\2075503431.jpg"/>
          <p:cNvPicPr>
            <a:picLocks noChangeAspect="1" noChangeArrowheads="1"/>
          </p:cNvPicPr>
          <p:nvPr/>
        </p:nvPicPr>
        <p:blipFill>
          <a:blip r:embed="rId6"/>
          <a:srcRect/>
          <a:stretch>
            <a:fillRect/>
          </a:stretch>
        </p:blipFill>
        <p:spPr bwMode="auto">
          <a:xfrm>
            <a:off x="1" y="537925"/>
            <a:ext cx="9219990" cy="5462844"/>
          </a:xfrm>
          <a:prstGeom prst="rect">
            <a:avLst/>
          </a:prstGeom>
          <a:noFill/>
        </p:spPr>
      </p:pic>
      <p:pic>
        <p:nvPicPr>
          <p:cNvPr id="28677" name="Picture 5" descr="D:\harir1\khadija\ENA\initiation urbanisme\cours diaporamas\courants\images\914164300.jpg"/>
          <p:cNvPicPr>
            <a:picLocks noChangeAspect="1" noChangeArrowheads="1"/>
          </p:cNvPicPr>
          <p:nvPr/>
        </p:nvPicPr>
        <p:blipFill>
          <a:blip r:embed="rId7"/>
          <a:srcRect/>
          <a:stretch>
            <a:fillRect/>
          </a:stretch>
        </p:blipFill>
        <p:spPr bwMode="auto">
          <a:xfrm>
            <a:off x="-19355" y="0"/>
            <a:ext cx="9163355" cy="614366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checkerboard(across)">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checkerboard(across)">
                                      <p:cBhvr>
                                        <p:cTn id="12" dur="500"/>
                                        <p:tgtEl>
                                          <p:spTgt spid="2867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8676"/>
                                        </p:tgtEl>
                                        <p:attrNameLst>
                                          <p:attrName>style.visibility</p:attrName>
                                        </p:attrNameLst>
                                      </p:cBhvr>
                                      <p:to>
                                        <p:strVal val="visible"/>
                                      </p:to>
                                    </p:set>
                                    <p:animEffect transition="in" filter="checkerboard(across)">
                                      <p:cBhvr>
                                        <p:cTn id="17" dur="500"/>
                                        <p:tgtEl>
                                          <p:spTgt spid="2867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8677"/>
                                        </p:tgtEl>
                                        <p:attrNameLst>
                                          <p:attrName>style.visibility</p:attrName>
                                        </p:attrNameLst>
                                      </p:cBhvr>
                                      <p:to>
                                        <p:strVal val="visible"/>
                                      </p:to>
                                    </p:set>
                                    <p:animEffect transition="in" filter="checkerboard(across)">
                                      <p:cBhvr>
                                        <p:cTn id="27"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émolition de l’immeuble des Gentianes à Asnières"/>
          <p:cNvPicPr>
            <a:picLocks noChangeAspect="1" noChangeArrowheads="1"/>
          </p:cNvPicPr>
          <p:nvPr/>
        </p:nvPicPr>
        <p:blipFill>
          <a:blip r:embed="rId3"/>
          <a:srcRect l="6410" t="9653" r="2564" b="16983"/>
          <a:stretch>
            <a:fillRect/>
          </a:stretch>
        </p:blipFill>
        <p:spPr bwMode="auto">
          <a:xfrm>
            <a:off x="4429092" y="1857364"/>
            <a:ext cx="4714908" cy="2523472"/>
          </a:xfrm>
          <a:prstGeom prst="rect">
            <a:avLst/>
          </a:prstGeom>
          <a:noFill/>
          <a:ln w="19050">
            <a:solidFill>
              <a:schemeClr val="tx1"/>
            </a:solidFill>
          </a:ln>
        </p:spPr>
      </p:pic>
      <p:pic>
        <p:nvPicPr>
          <p:cNvPr id="5124" name="Picture 4" descr="Démolition de l’immeuble des Gentianes à Asnières"/>
          <p:cNvPicPr>
            <a:picLocks noChangeAspect="1" noChangeArrowheads="1"/>
          </p:cNvPicPr>
          <p:nvPr/>
        </p:nvPicPr>
        <p:blipFill>
          <a:blip r:embed="rId4"/>
          <a:srcRect t="12726" b="4557"/>
          <a:stretch>
            <a:fillRect/>
          </a:stretch>
        </p:blipFill>
        <p:spPr bwMode="auto">
          <a:xfrm>
            <a:off x="0" y="285728"/>
            <a:ext cx="4551883" cy="2500330"/>
          </a:xfrm>
          <a:prstGeom prst="rect">
            <a:avLst/>
          </a:prstGeom>
          <a:noFill/>
          <a:ln w="28575">
            <a:solidFill>
              <a:schemeClr val="tx1"/>
            </a:solidFill>
          </a:ln>
        </p:spPr>
      </p:pic>
      <p:pic>
        <p:nvPicPr>
          <p:cNvPr id="5126" name="Picture 6" descr="Démolition de l’immeuble des Gentianes à Asnières"/>
          <p:cNvPicPr>
            <a:picLocks noChangeAspect="1" noChangeArrowheads="1"/>
          </p:cNvPicPr>
          <p:nvPr/>
        </p:nvPicPr>
        <p:blipFill>
          <a:blip r:embed="rId5"/>
          <a:srcRect t="3529" b="31176"/>
          <a:stretch>
            <a:fillRect/>
          </a:stretch>
        </p:blipFill>
        <p:spPr bwMode="auto">
          <a:xfrm>
            <a:off x="142844" y="4270612"/>
            <a:ext cx="5143536" cy="2230221"/>
          </a:xfrm>
          <a:prstGeom prst="rect">
            <a:avLst/>
          </a:prstGeom>
          <a:noFill/>
          <a:ln w="28575">
            <a:solidFill>
              <a:schemeClr val="tx1"/>
            </a:solidFill>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142844" y="785794"/>
            <a:ext cx="8785225" cy="1071570"/>
          </a:xfrm>
        </p:spPr>
        <p:txBody>
          <a:bodyPr>
            <a:noAutofit/>
          </a:bodyPr>
          <a:lstStyle/>
          <a:p>
            <a:pPr>
              <a:buNone/>
            </a:pPr>
            <a:r>
              <a:rPr lang="fr-FR" sz="2400" dirty="0" smtClean="0">
                <a:latin typeface="Times New Roman" pitchFamily="18" charset="0"/>
                <a:cs typeface="Times New Roman" pitchFamily="18" charset="0"/>
              </a:rPr>
              <a:t>	Au Maroc : En plus des avantages fiscaux </a:t>
            </a:r>
            <a:r>
              <a:rPr lang="fr-FR" sz="2400" dirty="0" smtClean="0">
                <a:latin typeface="Times New Roman" pitchFamily="18" charset="0"/>
                <a:cs typeface="Times New Roman" pitchFamily="18" charset="0"/>
              </a:rPr>
              <a:t>on octroie aux promoteurs </a:t>
            </a:r>
            <a:r>
              <a:rPr lang="fr-FR" sz="2400" dirty="0" smtClean="0">
                <a:latin typeface="Times New Roman" pitchFamily="18" charset="0"/>
                <a:cs typeface="Times New Roman" pitchFamily="18" charset="0"/>
              </a:rPr>
              <a:t>des </a:t>
            </a:r>
            <a:r>
              <a:rPr lang="fr-FR" sz="2400" dirty="0" smtClean="0">
                <a:latin typeface="Times New Roman" pitchFamily="18" charset="0"/>
                <a:cs typeface="Times New Roman" pitchFamily="18" charset="0"/>
              </a:rPr>
              <a:t>quotas de densité très importants  :</a:t>
            </a:r>
          </a:p>
          <a:p>
            <a:pPr>
              <a:buNone/>
            </a:pPr>
            <a:endParaRPr lang="fr-FR" sz="2400" dirty="0">
              <a:latin typeface="Times New Roman" pitchFamily="18" charset="0"/>
              <a:cs typeface="Times New Roman" pitchFamily="18" charset="0"/>
            </a:endParaRPr>
          </a:p>
          <a:p>
            <a:pPr>
              <a:lnSpc>
                <a:spcPct val="90000"/>
              </a:lnSpc>
              <a:buFont typeface="Arial" pitchFamily="34" charset="0"/>
              <a:buNone/>
            </a:pPr>
            <a:endParaRPr lang="en-US" sz="2400" dirty="0">
              <a:latin typeface="Times New Roman" pitchFamily="18" charset="0"/>
              <a:cs typeface="Times New Roman" pitchFamily="18" charset="0"/>
            </a:endParaRPr>
          </a:p>
        </p:txBody>
      </p:sp>
      <p:sp>
        <p:nvSpPr>
          <p:cNvPr id="3" name="Rectangle 3"/>
          <p:cNvSpPr txBox="1">
            <a:spLocks noRot="1" noChangeArrowheads="1"/>
          </p:cNvSpPr>
          <p:nvPr/>
        </p:nvSpPr>
        <p:spPr>
          <a:xfrm>
            <a:off x="358775" y="1928802"/>
            <a:ext cx="8785225" cy="221457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lang="fr-FR" sz="2400" dirty="0" smtClean="0">
                <a:latin typeface="Times New Roman" pitchFamily="18" charset="0"/>
                <a:cs typeface="Times New Roman" pitchFamily="18" charset="0"/>
              </a:rPr>
              <a:t>L</a:t>
            </a: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es niveaux de densité consentis par l’État  aux promoteurs sont passés en  moins de 20 ans de </a:t>
            </a:r>
            <a:r>
              <a:rPr kumimoji="0" lang="fr-FR" sz="24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100 logements / ha dans </a:t>
            </a: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le programme des 200 000 logements, à </a:t>
            </a:r>
            <a:r>
              <a:rPr kumimoji="0" lang="fr-FR" sz="24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230 logements à l’hectare.</a:t>
            </a:r>
            <a:r>
              <a:rPr kumimoji="0" lang="fr-FR" sz="2400" b="0" i="0" u="none" strike="noStrike" kern="1200" cap="none" spc="0" normalizeH="0" noProof="0" dirty="0" smtClean="0">
                <a:ln>
                  <a:noFill/>
                </a:ln>
                <a:solidFill>
                  <a:srgbClr val="FF0000"/>
                </a:solidFill>
                <a:effectLst/>
                <a:uLnTx/>
                <a:uFillTx/>
                <a:latin typeface="Times New Roman" pitchFamily="18" charset="0"/>
                <a:ea typeface="+mn-ea"/>
                <a:cs typeface="Times New Roman" pitchFamily="18" charset="0"/>
              </a:rPr>
              <a:t> </a:t>
            </a: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4" name="Rectangle 3"/>
          <p:cNvSpPr txBox="1">
            <a:spLocks noRot="1" noChangeArrowheads="1"/>
          </p:cNvSpPr>
          <p:nvPr/>
        </p:nvSpPr>
        <p:spPr>
          <a:xfrm>
            <a:off x="1857356" y="4214818"/>
            <a:ext cx="6999275" cy="128588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Soit une densité théorique de population de </a:t>
            </a:r>
            <a:r>
              <a:rPr kumimoji="0" lang="fr-FR" sz="24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1035 habitants à l’hectare</a:t>
            </a: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5" name="Flèche courbée vers la droite 4"/>
          <p:cNvSpPr/>
          <p:nvPr/>
        </p:nvSpPr>
        <p:spPr>
          <a:xfrm>
            <a:off x="428596" y="4000504"/>
            <a:ext cx="1143008" cy="1143008"/>
          </a:xfrm>
          <a:prstGeom prst="curv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ZoneTexte 5"/>
          <p:cNvSpPr txBox="1"/>
          <p:nvPr/>
        </p:nvSpPr>
        <p:spPr>
          <a:xfrm>
            <a:off x="4357686" y="6060064"/>
            <a:ext cx="3857652" cy="369332"/>
          </a:xfrm>
          <a:prstGeom prst="rect">
            <a:avLst/>
          </a:prstGeom>
          <a:noFill/>
        </p:spPr>
        <p:txBody>
          <a:bodyPr wrap="square" rtlCol="0">
            <a:spAutoFit/>
          </a:bodyPr>
          <a:lstStyle/>
          <a:p>
            <a:r>
              <a:rPr lang="fr-FR" dirty="0" smtClean="0">
                <a:latin typeface="Times New Roman" pitchFamily="18" charset="0"/>
                <a:cs typeface="Times New Roman" pitchFamily="18" charset="0"/>
              </a:rPr>
              <a:t>Dimension cachée</a:t>
            </a:r>
            <a:endParaRPr lang="fr-FR"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checkerboard(across)">
                                      <p:cBhvr>
                                        <p:cTn id="7" dur="500"/>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P spid="3" grpId="0"/>
      <p:bldP spid="4" grpId="0"/>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Ã©sultat de recherche d'images pour &quot;Habitat social Maroc&quot;"/>
          <p:cNvPicPr>
            <a:picLocks noChangeAspect="1" noChangeArrowheads="1"/>
          </p:cNvPicPr>
          <p:nvPr/>
        </p:nvPicPr>
        <p:blipFill>
          <a:blip r:embed="rId2"/>
          <a:srcRect/>
          <a:stretch>
            <a:fillRect/>
          </a:stretch>
        </p:blipFill>
        <p:spPr bwMode="auto">
          <a:xfrm>
            <a:off x="83515" y="928670"/>
            <a:ext cx="9049617" cy="5286412"/>
          </a:xfrm>
          <a:prstGeom prst="rect">
            <a:avLst/>
          </a:prstGeom>
          <a:noFill/>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358775" y="6429396"/>
            <a:ext cx="8785225" cy="2214578"/>
          </a:xfrm>
        </p:spPr>
        <p:txBody>
          <a:bodyPr>
            <a:noAutofit/>
          </a:bodyPr>
          <a:lstStyle/>
          <a:p>
            <a:r>
              <a:rPr lang="fr-FR" sz="1200" b="1" dirty="0" smtClean="0"/>
              <a:t>Source : </a:t>
            </a:r>
            <a:r>
              <a:rPr lang="fr-FR" sz="1200" b="1" dirty="0" err="1" smtClean="0"/>
              <a:t>terriermichel.wordpress</a:t>
            </a:r>
            <a:endParaRPr lang="fr-FR" sz="1200" b="1" dirty="0" smtClean="0"/>
          </a:p>
          <a:p>
            <a:pPr algn="l">
              <a:lnSpc>
                <a:spcPct val="90000"/>
              </a:lnSpc>
              <a:buFont typeface="Arial" pitchFamily="34" charset="0"/>
              <a:buNone/>
            </a:pPr>
            <a:endParaRPr lang="fr-FR" sz="1200" b="1" dirty="0">
              <a:latin typeface="Times New Roman" pitchFamily="18" charset="0"/>
              <a:cs typeface="Times New Roman" pitchFamily="18" charset="0"/>
            </a:endParaRPr>
          </a:p>
          <a:p>
            <a:pPr>
              <a:lnSpc>
                <a:spcPct val="90000"/>
              </a:lnSpc>
              <a:buFont typeface="Arial" pitchFamily="34" charset="0"/>
              <a:buNone/>
            </a:pPr>
            <a:endParaRPr lang="en-US" sz="1200" b="1" dirty="0">
              <a:latin typeface="Times New Roman" pitchFamily="18" charset="0"/>
              <a:cs typeface="Times New Roman" pitchFamily="18" charset="0"/>
            </a:endParaRPr>
          </a:p>
        </p:txBody>
      </p:sp>
      <p:pic>
        <p:nvPicPr>
          <p:cNvPr id="1026" name="Picture 2" descr="E:\karibi khadija\khadija karibi\khadija\ENA\initiation urbanisme\Agadir terriermichel.wordpress.jpg"/>
          <p:cNvPicPr>
            <a:picLocks noChangeAspect="1" noChangeArrowheads="1"/>
          </p:cNvPicPr>
          <p:nvPr/>
        </p:nvPicPr>
        <p:blipFill>
          <a:blip r:embed="rId2"/>
          <a:srcRect/>
          <a:stretch>
            <a:fillRect/>
          </a:stretch>
        </p:blipFill>
        <p:spPr bwMode="auto">
          <a:xfrm>
            <a:off x="500034" y="214290"/>
            <a:ext cx="8064500" cy="6051550"/>
          </a:xfrm>
          <a:prstGeom prst="rect">
            <a:avLst/>
          </a:prstGeom>
          <a:noFill/>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half" idx="1"/>
          </p:nvPr>
        </p:nvSpPr>
        <p:spPr>
          <a:xfrm>
            <a:off x="642910" y="3143248"/>
            <a:ext cx="8286808" cy="857256"/>
          </a:xfrm>
        </p:spPr>
        <p:txBody>
          <a:bodyPr>
            <a:normAutofit/>
          </a:bodyPr>
          <a:lstStyle/>
          <a:p>
            <a:pPr algn="ctr">
              <a:buNone/>
            </a:pPr>
            <a:r>
              <a:rPr lang="fr-FR" b="1" dirty="0" smtClean="0">
                <a:solidFill>
                  <a:srgbClr val="C00000"/>
                </a:solidFill>
                <a:latin typeface="Times New Roman" pitchFamily="18" charset="0"/>
                <a:cs typeface="Times New Roman" pitchFamily="18" charset="0"/>
              </a:rPr>
              <a:t>Qui/ quoi </a:t>
            </a:r>
            <a:r>
              <a:rPr lang="fr-FR" b="1" dirty="0" smtClean="0">
                <a:latin typeface="Times New Roman" pitchFamily="18" charset="0"/>
                <a:cs typeface="Times New Roman" pitchFamily="18" charset="0"/>
              </a:rPr>
              <a:t>mixe-t- on  ? </a:t>
            </a:r>
          </a:p>
          <a:p>
            <a:pPr algn="ctr"/>
            <a:endParaRPr lang="fr-FR" b="1" dirty="0" smtClean="0">
              <a:latin typeface="Times New Roman" pitchFamily="18" charset="0"/>
              <a:cs typeface="Times New Roman" pitchFamily="18" charset="0"/>
            </a:endParaRPr>
          </a:p>
          <a:p>
            <a:pPr algn="ctr">
              <a:buNone/>
            </a:pPr>
            <a:endParaRPr lang="fr-FR" b="1"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71472" y="428604"/>
            <a:ext cx="7786742" cy="523220"/>
          </a:xfrm>
          <a:prstGeom prst="rect">
            <a:avLst/>
          </a:prstGeom>
          <a:noFill/>
        </p:spPr>
        <p:txBody>
          <a:bodyPr wrap="square" rtlCol="0">
            <a:spAutoFit/>
          </a:bodyPr>
          <a:lstStyle/>
          <a:p>
            <a:r>
              <a:rPr lang="fr-FR" sz="2800" b="1" dirty="0" smtClean="0">
                <a:latin typeface="Times New Roman" pitchFamily="18" charset="0"/>
                <a:cs typeface="Times New Roman" pitchFamily="18" charset="0"/>
              </a:rPr>
              <a:t>Approches diffèrent, celles qui associaient  :</a:t>
            </a:r>
          </a:p>
        </p:txBody>
      </p:sp>
      <p:sp>
        <p:nvSpPr>
          <p:cNvPr id="5" name="ZoneTexte 4"/>
          <p:cNvSpPr txBox="1"/>
          <p:nvPr/>
        </p:nvSpPr>
        <p:spPr>
          <a:xfrm>
            <a:off x="714348" y="1829691"/>
            <a:ext cx="7786742" cy="1384995"/>
          </a:xfrm>
          <a:prstGeom prst="rect">
            <a:avLst/>
          </a:prstGeom>
          <a:noFill/>
        </p:spPr>
        <p:txBody>
          <a:bodyPr wrap="square" rtlCol="0">
            <a:spAutoFit/>
          </a:bodyPr>
          <a:lstStyle/>
          <a:p>
            <a:pPr lvl="1">
              <a:buFont typeface="Wingdings" pitchFamily="2" charset="2"/>
              <a:buChar char="§"/>
            </a:pPr>
            <a:r>
              <a:rPr lang="fr-FR" sz="2800" dirty="0" smtClean="0">
                <a:latin typeface="Times New Roman" pitchFamily="18" charset="0"/>
                <a:cs typeface="Times New Roman" pitchFamily="18" charset="0"/>
              </a:rPr>
              <a:t>Mixité sociale et mixité fonctionnelle </a:t>
            </a:r>
          </a:p>
          <a:p>
            <a:pPr lvl="1"/>
            <a:r>
              <a:rPr lang="fr-FR" sz="2800" dirty="0" smtClean="0">
                <a:latin typeface="Times New Roman" pitchFamily="18" charset="0"/>
                <a:cs typeface="Times New Roman" pitchFamily="18" charset="0"/>
              </a:rPr>
              <a:t> </a:t>
            </a:r>
          </a:p>
          <a:p>
            <a:endParaRPr lang="fr-FR" sz="2800" dirty="0">
              <a:latin typeface="Times New Roman" pitchFamily="18" charset="0"/>
              <a:cs typeface="Times New Roman" pitchFamily="18" charset="0"/>
            </a:endParaRPr>
          </a:p>
        </p:txBody>
      </p:sp>
      <p:sp>
        <p:nvSpPr>
          <p:cNvPr id="6" name="ZoneTexte 5"/>
          <p:cNvSpPr txBox="1"/>
          <p:nvPr/>
        </p:nvSpPr>
        <p:spPr>
          <a:xfrm>
            <a:off x="714348" y="3044137"/>
            <a:ext cx="7786742" cy="1384995"/>
          </a:xfrm>
          <a:prstGeom prst="rect">
            <a:avLst/>
          </a:prstGeom>
          <a:noFill/>
        </p:spPr>
        <p:txBody>
          <a:bodyPr wrap="square" rtlCol="0">
            <a:spAutoFit/>
          </a:bodyPr>
          <a:lstStyle/>
          <a:p>
            <a:pPr lvl="1">
              <a:buFont typeface="Wingdings" pitchFamily="2" charset="2"/>
              <a:buChar char="§"/>
            </a:pPr>
            <a:r>
              <a:rPr lang="fr-FR" sz="2800" dirty="0" smtClean="0">
                <a:latin typeface="Times New Roman" pitchFamily="18" charset="0"/>
                <a:cs typeface="Times New Roman" pitchFamily="18" charset="0"/>
              </a:rPr>
              <a:t>Spécialisation fonctionnelle et diversité sociale </a:t>
            </a:r>
          </a:p>
          <a:p>
            <a:pPr lvl="1"/>
            <a:r>
              <a:rPr lang="fr-FR" sz="2800" dirty="0" smtClean="0">
                <a:latin typeface="Times New Roman" pitchFamily="18" charset="0"/>
                <a:cs typeface="Times New Roman" pitchFamily="18" charset="0"/>
              </a:rPr>
              <a:t> </a:t>
            </a:r>
          </a:p>
          <a:p>
            <a:endParaRPr lang="fr-FR" sz="2800" dirty="0">
              <a:latin typeface="Times New Roman" pitchFamily="18" charset="0"/>
              <a:cs typeface="Times New Roman" pitchFamily="18" charset="0"/>
            </a:endParaRPr>
          </a:p>
        </p:txBody>
      </p:sp>
      <p:sp>
        <p:nvSpPr>
          <p:cNvPr id="8" name="ZoneTexte 7"/>
          <p:cNvSpPr txBox="1"/>
          <p:nvPr/>
        </p:nvSpPr>
        <p:spPr>
          <a:xfrm>
            <a:off x="785786" y="4000504"/>
            <a:ext cx="7786742" cy="954107"/>
          </a:xfrm>
          <a:prstGeom prst="rect">
            <a:avLst/>
          </a:prstGeom>
          <a:noFill/>
        </p:spPr>
        <p:txBody>
          <a:bodyPr wrap="square" rtlCol="0">
            <a:spAutoFit/>
          </a:bodyPr>
          <a:lstStyle/>
          <a:p>
            <a:pPr lvl="1">
              <a:buFont typeface="Wingdings" pitchFamily="2" charset="2"/>
              <a:buChar char="§"/>
            </a:pPr>
            <a:r>
              <a:rPr lang="fr-FR" sz="2800" dirty="0" smtClean="0">
                <a:latin typeface="Times New Roman" pitchFamily="18" charset="0"/>
                <a:cs typeface="Times New Roman" pitchFamily="18" charset="0"/>
              </a:rPr>
              <a:t>Homogénéité sociale et diversité fonctionnelle. </a:t>
            </a:r>
          </a:p>
          <a:p>
            <a:endParaRPr lang="fr-FR" sz="2800"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half" idx="1"/>
          </p:nvPr>
        </p:nvSpPr>
        <p:spPr>
          <a:xfrm>
            <a:off x="357158" y="214291"/>
            <a:ext cx="8286808" cy="4000528"/>
          </a:xfrm>
        </p:spPr>
        <p:txBody>
          <a:bodyPr>
            <a:noAutofit/>
          </a:bodyPr>
          <a:lstStyle/>
          <a:p>
            <a:pPr>
              <a:buFont typeface="Wingdings" pitchFamily="2" charset="2"/>
              <a:buChar char="§"/>
            </a:pPr>
            <a:r>
              <a:rPr lang="fr-FR" sz="2400" dirty="0" smtClean="0">
                <a:latin typeface="Times New Roman" pitchFamily="18" charset="0"/>
                <a:cs typeface="Times New Roman" pitchFamily="18" charset="0"/>
              </a:rPr>
              <a:t>Le sens de la mixité change et évolue, selon les contextes sociaux :</a:t>
            </a:r>
          </a:p>
          <a:p>
            <a:pPr lvl="2">
              <a:buFont typeface="Wingdings" pitchFamily="2" charset="2"/>
              <a:buChar char="ü"/>
            </a:pPr>
            <a:r>
              <a:rPr lang="fr-FR" dirty="0" smtClean="0">
                <a:latin typeface="Times New Roman" pitchFamily="18" charset="0"/>
                <a:cs typeface="Times New Roman" pitchFamily="18" charset="0"/>
              </a:rPr>
              <a:t>La solitude des personnes âgées ;</a:t>
            </a:r>
          </a:p>
          <a:p>
            <a:pPr lvl="2">
              <a:buFont typeface="Wingdings" pitchFamily="2" charset="2"/>
              <a:buChar char="ü"/>
            </a:pPr>
            <a:r>
              <a:rPr lang="fr-FR" dirty="0" smtClean="0">
                <a:latin typeface="Times New Roman" pitchFamily="18" charset="0"/>
                <a:cs typeface="Times New Roman" pitchFamily="18" charset="0"/>
              </a:rPr>
              <a:t> Le phénomène des banlieues en Europe ;</a:t>
            </a:r>
          </a:p>
          <a:p>
            <a:pPr lvl="2">
              <a:buFont typeface="Wingdings" pitchFamily="2" charset="2"/>
              <a:buChar char="ü"/>
            </a:pPr>
            <a:r>
              <a:rPr lang="fr-FR" dirty="0" smtClean="0">
                <a:latin typeface="Times New Roman" pitchFamily="18" charset="0"/>
                <a:cs typeface="Times New Roman" pitchFamily="18" charset="0"/>
              </a:rPr>
              <a:t>La revendication de non-mixité sexuelle dans les piscines par les femmes de religion musulmane dans les pays occidentaux ;</a:t>
            </a:r>
          </a:p>
          <a:p>
            <a:pPr lvl="2">
              <a:buFont typeface="Wingdings" pitchFamily="2" charset="2"/>
              <a:buChar char="ü"/>
            </a:pPr>
            <a:r>
              <a:rPr lang="fr-FR" dirty="0" smtClean="0">
                <a:latin typeface="Times New Roman" pitchFamily="18" charset="0"/>
                <a:cs typeface="Times New Roman" pitchFamily="18" charset="0"/>
              </a:rPr>
              <a:t>L’augmentation des immigrés ;</a:t>
            </a:r>
          </a:p>
          <a:p>
            <a:pPr lvl="2">
              <a:buFont typeface="Wingdings" pitchFamily="2" charset="2"/>
              <a:buChar char="ü"/>
            </a:pPr>
            <a:r>
              <a:rPr lang="fr-FR" dirty="0" smtClean="0">
                <a:latin typeface="Times New Roman" pitchFamily="18" charset="0"/>
                <a:cs typeface="Times New Roman" pitchFamily="18" charset="0"/>
              </a:rPr>
              <a:t>La crise économique.  </a:t>
            </a:r>
          </a:p>
          <a:p>
            <a:pPr>
              <a:buNone/>
            </a:pPr>
            <a:r>
              <a:rPr lang="fr-FR" sz="2400" dirty="0" smtClean="0">
                <a:latin typeface="Times New Roman" pitchFamily="18" charset="0"/>
                <a:cs typeface="Times New Roman" pitchFamily="18" charset="0"/>
              </a:rPr>
              <a:t>    </a:t>
            </a:r>
          </a:p>
          <a:p>
            <a:endParaRPr lang="fr-FR" sz="2400" dirty="0" smtClean="0">
              <a:latin typeface="Times New Roman" pitchFamily="18" charset="0"/>
              <a:cs typeface="Times New Roman" pitchFamily="18" charset="0"/>
            </a:endParaRPr>
          </a:p>
          <a:p>
            <a:pPr>
              <a:buNone/>
            </a:pPr>
            <a:endParaRPr lang="fr-FR" sz="2400" dirty="0">
              <a:latin typeface="Times New Roman" pitchFamily="18" charset="0"/>
              <a:cs typeface="Times New Roman" pitchFamily="18" charset="0"/>
            </a:endParaRPr>
          </a:p>
        </p:txBody>
      </p:sp>
      <p:sp>
        <p:nvSpPr>
          <p:cNvPr id="3" name="Espace réservé du texte 6"/>
          <p:cNvSpPr txBox="1">
            <a:spLocks/>
          </p:cNvSpPr>
          <p:nvPr/>
        </p:nvSpPr>
        <p:spPr>
          <a:xfrm>
            <a:off x="285720" y="4357694"/>
            <a:ext cx="8286808" cy="2286016"/>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En Suède, le thème de la mixité a évolué :</a:t>
            </a:r>
          </a:p>
          <a:p>
            <a:pPr marL="1143000" marR="0" lvl="2" indent="-2286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L’après-guerre : Inégalités de la distribution de la population selon l’âge,</a:t>
            </a:r>
          </a:p>
          <a:p>
            <a:pPr marL="1143000" marR="0" lvl="2" indent="-2286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1960  : Passa au champ socio-économique, </a:t>
            </a:r>
          </a:p>
          <a:p>
            <a:pPr marL="1143000" marR="0" lvl="2" indent="-228600" algn="l" defTabSz="914400" rtl="0" eaLnBrk="1" fontAlgn="auto" latinLnBrk="0" hangingPunct="1">
              <a:lnSpc>
                <a:spcPct val="100000"/>
              </a:lnSpc>
              <a:spcBef>
                <a:spcPct val="20000"/>
              </a:spcBef>
              <a:spcAft>
                <a:spcPts val="0"/>
              </a:spcAft>
              <a:buClrTx/>
              <a:buSzTx/>
              <a:buFont typeface="Wingdings" pitchFamily="2" charset="2"/>
              <a:buChar char="ü"/>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1970 : Ethniques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checkerboard(across)">
                                      <p:cBhvr>
                                        <p:cTn id="10" dur="500"/>
                                        <p:tgtEl>
                                          <p:spTgt spid="7">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checkerboard(across)">
                                      <p:cBhvr>
                                        <p:cTn id="13" dur="500"/>
                                        <p:tgtEl>
                                          <p:spTgt spid="7">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checkerboard(across)">
                                      <p:cBhvr>
                                        <p:cTn id="16" dur="500"/>
                                        <p:tgtEl>
                                          <p:spTgt spid="7">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checkerboard(across)">
                                      <p:cBhvr>
                                        <p:cTn id="19" dur="500"/>
                                        <p:tgtEl>
                                          <p:spTgt spid="7">
                                            <p:txEl>
                                              <p:pRg st="4" end="4"/>
                                            </p:tx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checkerboard(across)">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Image associÃ©e"/>
          <p:cNvPicPr>
            <a:picLocks noChangeAspect="1" noChangeArrowheads="1"/>
          </p:cNvPicPr>
          <p:nvPr/>
        </p:nvPicPr>
        <p:blipFill>
          <a:blip r:embed="rId2"/>
          <a:srcRect/>
          <a:stretch>
            <a:fillRect/>
          </a:stretch>
        </p:blipFill>
        <p:spPr bwMode="auto">
          <a:xfrm>
            <a:off x="54531" y="928670"/>
            <a:ext cx="9089469" cy="5107799"/>
          </a:xfrm>
          <a:prstGeom prst="rect">
            <a:avLst/>
          </a:prstGeom>
          <a:noFill/>
        </p:spPr>
      </p:pic>
      <p:sp>
        <p:nvSpPr>
          <p:cNvPr id="3" name="Rectangle 3"/>
          <p:cNvSpPr txBox="1">
            <a:spLocks noRot="1" noChangeArrowheads="1"/>
          </p:cNvSpPr>
          <p:nvPr/>
        </p:nvSpPr>
        <p:spPr>
          <a:xfrm>
            <a:off x="357158" y="142852"/>
            <a:ext cx="8213721" cy="71438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1" i="0" u="none" strike="noStrike" kern="1200" cap="none" spc="0" normalizeH="0" baseline="30000" noProof="0" dirty="0" smtClean="0">
                <a:ln>
                  <a:noFill/>
                </a:ln>
                <a:solidFill>
                  <a:schemeClr val="tx1"/>
                </a:solidFill>
                <a:effectLst/>
                <a:uLnTx/>
                <a:uFillTx/>
                <a:latin typeface="Times New Roman" pitchFamily="18" charset="0"/>
                <a:ea typeface="+mn-ea"/>
                <a:cs typeface="Times New Roman" pitchFamily="18" charset="0"/>
              </a:rPr>
              <a:t>	</a:t>
            </a:r>
            <a:r>
              <a:rPr kumimoji="0" lang="fr-FR" sz="3200" b="1"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Gated</a:t>
            </a:r>
            <a:r>
              <a:rPr kumimoji="0" lang="fr-FR"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fr-FR" sz="3200" b="1"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communities</a:t>
            </a:r>
            <a:endParaRPr kumimoji="0" lang="fr-FR"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
              <a:tabLst/>
              <a:defRPr/>
            </a:pPr>
            <a:endParaRPr kumimoji="0" lang="fr-FR"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fr-FR"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8" name="Picture 4" descr="RÃ©sultat de recherche d'images pour &quot;gated communities&quot;"/>
          <p:cNvPicPr>
            <a:picLocks noChangeAspect="1" noChangeArrowheads="1"/>
          </p:cNvPicPr>
          <p:nvPr/>
        </p:nvPicPr>
        <p:blipFill>
          <a:blip r:embed="rId2"/>
          <a:srcRect/>
          <a:stretch>
            <a:fillRect/>
          </a:stretch>
        </p:blipFill>
        <p:spPr bwMode="auto">
          <a:xfrm>
            <a:off x="0" y="517863"/>
            <a:ext cx="8999240" cy="5625782"/>
          </a:xfrm>
          <a:prstGeom prst="rect">
            <a:avLst/>
          </a:prstGeom>
          <a:noFill/>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2071670" y="2719390"/>
          <a:ext cx="6096000" cy="701040"/>
        </p:xfrm>
        <a:graphic>
          <a:graphicData uri="http://schemas.openxmlformats.org/drawingml/2006/table">
            <a:tbl>
              <a:tblPr firstRow="1" bandRow="1">
                <a:tableStyleId>{2D5ABB26-0587-4C30-8999-92F81FD0307C}</a:tableStyleId>
              </a:tblPr>
              <a:tblGrid>
                <a:gridCol w="1143008"/>
                <a:gridCol w="4952992"/>
              </a:tblGrid>
              <a:tr h="370840">
                <a:tc>
                  <a:txBody>
                    <a:bodyPr/>
                    <a:lstStyle/>
                    <a:p>
                      <a:endParaRPr lang="fr-FR" sz="4000" b="1" dirty="0">
                        <a:solidFill>
                          <a:srgbClr val="C00000"/>
                        </a:solidFill>
                        <a:latin typeface="Times New Roman" pitchFamily="18" charset="0"/>
                        <a:cs typeface="Times New Roman" pitchFamily="18" charset="0"/>
                      </a:endParaRPr>
                    </a:p>
                  </a:txBody>
                  <a:tcPr/>
                </a:tc>
                <a:tc>
                  <a:txBody>
                    <a:bodyPr/>
                    <a:lstStyle/>
                    <a:p>
                      <a:r>
                        <a:rPr lang="fr-FR" sz="4000" b="1" i="1" kern="1200" dirty="0" smtClean="0">
                          <a:solidFill>
                            <a:srgbClr val="C00000"/>
                          </a:solidFill>
                          <a:latin typeface="Times New Roman" pitchFamily="18" charset="0"/>
                          <a:ea typeface="+mn-ea"/>
                          <a:cs typeface="Times New Roman" pitchFamily="18" charset="0"/>
                        </a:rPr>
                        <a:t>Scènes urbaines  </a:t>
                      </a:r>
                      <a:endParaRPr lang="fr-FR" sz="4000" kern="1200" dirty="0">
                        <a:solidFill>
                          <a:srgbClr val="C00000"/>
                        </a:solidFill>
                        <a:latin typeface="Times New Roman" pitchFamily="18" charset="0"/>
                        <a:ea typeface="+mn-ea"/>
                        <a:cs typeface="Times New Roman" pitchFamily="18" charset="0"/>
                      </a:endParaRPr>
                    </a:p>
                  </a:txBody>
                  <a:tcPr/>
                </a:tc>
              </a:tr>
            </a:tbl>
          </a:graphicData>
        </a:graphic>
      </p:graphicFrame>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Image associÃ©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285720" y="5857892"/>
            <a:ext cx="8213721" cy="714380"/>
          </a:xfrm>
        </p:spPr>
        <p:txBody>
          <a:bodyPr>
            <a:noAutofit/>
          </a:bodyPr>
          <a:lstStyle/>
          <a:p>
            <a:pPr>
              <a:buNone/>
            </a:pPr>
            <a:r>
              <a:rPr lang="fr-FR" sz="2000" baseline="30000" dirty="0" smtClean="0">
                <a:latin typeface="Times New Roman" pitchFamily="18" charset="0"/>
                <a:cs typeface="Times New Roman" pitchFamily="18" charset="0"/>
              </a:rPr>
              <a:t>	</a:t>
            </a:r>
            <a:r>
              <a:rPr lang="fr-FR" sz="2000" dirty="0" smtClean="0">
                <a:latin typeface="Times New Roman" pitchFamily="18" charset="0"/>
                <a:cs typeface="Times New Roman" pitchFamily="18" charset="0"/>
              </a:rPr>
              <a:t>La communauté fermée de Sun City en Arizona aux Etats-Unis est réservée aux populations de plus de cinquante ans.</a:t>
            </a:r>
          </a:p>
          <a:p>
            <a:pPr algn="l">
              <a:lnSpc>
                <a:spcPct val="90000"/>
              </a:lnSpc>
              <a:buFont typeface="Wingdings" pitchFamily="2" charset="2"/>
              <a:buChar char="§"/>
            </a:pPr>
            <a:endParaRPr lang="fr-FR" sz="2000" dirty="0">
              <a:latin typeface="Times New Roman" pitchFamily="18" charset="0"/>
              <a:cs typeface="Times New Roman" pitchFamily="18" charset="0"/>
            </a:endParaRPr>
          </a:p>
          <a:p>
            <a:pPr algn="l">
              <a:lnSpc>
                <a:spcPct val="90000"/>
              </a:lnSpc>
              <a:buFont typeface="Arial" pitchFamily="34" charset="0"/>
              <a:buNone/>
            </a:pPr>
            <a:endParaRPr lang="fr-FR" sz="2000" dirty="0">
              <a:latin typeface="Times New Roman" pitchFamily="18" charset="0"/>
              <a:cs typeface="Times New Roman" pitchFamily="18" charset="0"/>
            </a:endParaRPr>
          </a:p>
          <a:p>
            <a:pPr>
              <a:lnSpc>
                <a:spcPct val="90000"/>
              </a:lnSpc>
              <a:buFont typeface="Arial" pitchFamily="34" charset="0"/>
              <a:buNone/>
            </a:pPr>
            <a:endParaRPr lang="en-US" sz="2000" dirty="0">
              <a:latin typeface="Times New Roman" pitchFamily="18" charset="0"/>
              <a:cs typeface="Times New Roman" pitchFamily="18" charset="0"/>
            </a:endParaRPr>
          </a:p>
        </p:txBody>
      </p:sp>
      <p:pic>
        <p:nvPicPr>
          <p:cNvPr id="2050" name="Picture 2" descr="RÃ©sultat de recherche d'images pour &quot;gated communities Ã  Sun City&quot;"/>
          <p:cNvPicPr>
            <a:picLocks noChangeAspect="1" noChangeArrowheads="1"/>
          </p:cNvPicPr>
          <p:nvPr/>
        </p:nvPicPr>
        <p:blipFill>
          <a:blip r:embed="rId2"/>
          <a:srcRect/>
          <a:stretch>
            <a:fillRect/>
          </a:stretch>
        </p:blipFill>
        <p:spPr bwMode="auto">
          <a:xfrm>
            <a:off x="428596" y="785794"/>
            <a:ext cx="8001056" cy="4502413"/>
          </a:xfrm>
          <a:prstGeom prst="rect">
            <a:avLst/>
          </a:prstGeom>
          <a:noFill/>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s://ghanatalksbusiness.com/wp-content/uploads/2017/06/GA-ATLANTA-VG-2007-web-2.jpg"/>
          <p:cNvPicPr>
            <a:picLocks noChangeAspect="1" noChangeArrowheads="1"/>
          </p:cNvPicPr>
          <p:nvPr/>
        </p:nvPicPr>
        <p:blipFill>
          <a:blip r:embed="rId2"/>
          <a:srcRect b="12499"/>
          <a:stretch>
            <a:fillRect/>
          </a:stretch>
        </p:blipFill>
        <p:spPr bwMode="auto">
          <a:xfrm>
            <a:off x="0" y="357165"/>
            <a:ext cx="9144000" cy="6000793"/>
          </a:xfrm>
          <a:prstGeom prst="rect">
            <a:avLst/>
          </a:prstGeom>
          <a:noFill/>
        </p:spPr>
      </p:pic>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karibi khadija\khadija karibi\khadija\Rabat\photos bis\20151227_161116.jpg"/>
          <p:cNvPicPr>
            <a:picLocks noChangeAspect="1" noChangeArrowheads="1"/>
          </p:cNvPicPr>
          <p:nvPr/>
        </p:nvPicPr>
        <p:blipFill>
          <a:blip r:embed="rId2" cstate="print"/>
          <a:srcRect/>
          <a:stretch>
            <a:fillRect/>
          </a:stretch>
        </p:blipFill>
        <p:spPr bwMode="auto">
          <a:xfrm>
            <a:off x="0" y="490522"/>
            <a:ext cx="9144000" cy="5486400"/>
          </a:xfrm>
          <a:prstGeom prst="rect">
            <a:avLst/>
          </a:prstGeom>
          <a:noFill/>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karibi khadija\khadija karibi\khadija\Rabat\photos bis\20181106_165926.jpg"/>
          <p:cNvPicPr>
            <a:picLocks noChangeAspect="1" noChangeArrowheads="1"/>
          </p:cNvPicPr>
          <p:nvPr/>
        </p:nvPicPr>
        <p:blipFill>
          <a:blip r:embed="rId2" cstate="print"/>
          <a:srcRect/>
          <a:stretch>
            <a:fillRect/>
          </a:stretch>
        </p:blipFill>
        <p:spPr bwMode="auto">
          <a:xfrm>
            <a:off x="1" y="890574"/>
            <a:ext cx="9144000" cy="5486400"/>
          </a:xfrm>
          <a:prstGeom prst="rect">
            <a:avLst/>
          </a:prstGeom>
          <a:noFill/>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karibi khadija\khadija karibi\khadija\Rabat\photos bis\20181106_170118.jpg"/>
          <p:cNvPicPr>
            <a:picLocks noChangeAspect="1" noChangeArrowheads="1"/>
          </p:cNvPicPr>
          <p:nvPr/>
        </p:nvPicPr>
        <p:blipFill>
          <a:blip r:embed="rId2" cstate="print"/>
          <a:srcRect/>
          <a:stretch>
            <a:fillRect/>
          </a:stretch>
        </p:blipFill>
        <p:spPr bwMode="auto">
          <a:xfrm>
            <a:off x="0" y="785794"/>
            <a:ext cx="9143999" cy="5486400"/>
          </a:xfrm>
          <a:prstGeom prst="rect">
            <a:avLst/>
          </a:prstGeom>
          <a:noFill/>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karibi khadija\khadija karibi\khadija\Rabat\photos bis\20181004_094249.jpg"/>
          <p:cNvPicPr>
            <a:picLocks noChangeAspect="1" noChangeArrowheads="1"/>
          </p:cNvPicPr>
          <p:nvPr/>
        </p:nvPicPr>
        <p:blipFill>
          <a:blip r:embed="rId2" cstate="print"/>
          <a:srcRect/>
          <a:stretch>
            <a:fillRect/>
          </a:stretch>
        </p:blipFill>
        <p:spPr bwMode="auto">
          <a:xfrm>
            <a:off x="642911" y="1014396"/>
            <a:ext cx="8310620" cy="4986372"/>
          </a:xfrm>
          <a:prstGeom prst="rect">
            <a:avLst/>
          </a:prstGeom>
          <a:noFill/>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karibi khadija\khadija karibi\khadija\Rabat\photos bis\20181004_094255.jpg"/>
          <p:cNvPicPr>
            <a:picLocks noChangeAspect="1" noChangeArrowheads="1"/>
          </p:cNvPicPr>
          <p:nvPr/>
        </p:nvPicPr>
        <p:blipFill>
          <a:blip r:embed="rId2" cstate="print"/>
          <a:srcRect/>
          <a:stretch>
            <a:fillRect/>
          </a:stretch>
        </p:blipFill>
        <p:spPr bwMode="auto">
          <a:xfrm>
            <a:off x="285720" y="857232"/>
            <a:ext cx="8810687" cy="5286412"/>
          </a:xfrm>
          <a:prstGeom prst="rect">
            <a:avLst/>
          </a:prstGeom>
          <a:noFill/>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descr="page de garde 1"/>
          <p:cNvPicPr>
            <a:picLocks noChangeAspect="1" noChangeArrowheads="1"/>
          </p:cNvPicPr>
          <p:nvPr/>
        </p:nvPicPr>
        <p:blipFill>
          <a:blip r:embed="rId2"/>
          <a:srcRect/>
          <a:stretch>
            <a:fillRect/>
          </a:stretch>
        </p:blipFill>
        <p:spPr bwMode="auto">
          <a:xfrm>
            <a:off x="-3175" y="0"/>
            <a:ext cx="9328150" cy="6992938"/>
          </a:xfrm>
          <a:prstGeom prst="rect">
            <a:avLst/>
          </a:prstGeom>
          <a:noFill/>
          <a:ln w="9525">
            <a:noFill/>
            <a:miter lim="800000"/>
            <a:headEnd/>
            <a:tailEnd/>
          </a:ln>
        </p:spPr>
      </p:pic>
      <p:pic>
        <p:nvPicPr>
          <p:cNvPr id="8195" name="Picture 2" descr="D:\harir1\khadija\khadija récuérer diae\rabat salé.jpg"/>
          <p:cNvPicPr>
            <a:picLocks noChangeAspect="1" noChangeArrowheads="1"/>
          </p:cNvPicPr>
          <p:nvPr/>
        </p:nvPicPr>
        <p:blipFill>
          <a:blip r:embed="rId3"/>
          <a:srcRect l="3046" r="2087"/>
          <a:stretch>
            <a:fillRect/>
          </a:stretch>
        </p:blipFill>
        <p:spPr bwMode="auto">
          <a:xfrm>
            <a:off x="239713" y="0"/>
            <a:ext cx="9026525" cy="6643688"/>
          </a:xfrm>
          <a:prstGeom prst="rect">
            <a:avLst/>
          </a:prstGeom>
          <a:noFill/>
          <a:ln w="9525">
            <a:noFill/>
            <a:miter lim="800000"/>
            <a:headEnd/>
            <a:tailEnd/>
          </a:ln>
        </p:spPr>
      </p:pic>
      <p:pic>
        <p:nvPicPr>
          <p:cNvPr id="8196" name="Picture 4" descr="Découpage"/>
          <p:cNvPicPr>
            <a:picLocks noChangeAspect="1" noChangeArrowheads="1"/>
          </p:cNvPicPr>
          <p:nvPr/>
        </p:nvPicPr>
        <p:blipFill>
          <a:blip r:embed="rId4"/>
          <a:srcRect l="9377" t="4047"/>
          <a:stretch>
            <a:fillRect/>
          </a:stretch>
        </p:blipFill>
        <p:spPr bwMode="auto">
          <a:xfrm>
            <a:off x="0" y="4143380"/>
            <a:ext cx="2071688" cy="2044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page de garde 1"/>
          <p:cNvPicPr>
            <a:picLocks noChangeAspect="1" noChangeArrowheads="1"/>
          </p:cNvPicPr>
          <p:nvPr/>
        </p:nvPicPr>
        <p:blipFill>
          <a:blip r:embed="rId2"/>
          <a:srcRect/>
          <a:stretch>
            <a:fillRect/>
          </a:stretch>
        </p:blipFill>
        <p:spPr bwMode="auto">
          <a:xfrm>
            <a:off x="-3175" y="0"/>
            <a:ext cx="9328150" cy="6992938"/>
          </a:xfrm>
          <a:prstGeom prst="rect">
            <a:avLst/>
          </a:prstGeom>
          <a:noFill/>
          <a:ln w="9525">
            <a:noFill/>
            <a:miter lim="800000"/>
            <a:headEnd/>
            <a:tailEnd/>
          </a:ln>
        </p:spPr>
      </p:pic>
      <p:pic>
        <p:nvPicPr>
          <p:cNvPr id="14339" name="Picture 2" descr="C:\Users\toshiba\Desktop\Rabat wafe\1.jpg"/>
          <p:cNvPicPr>
            <a:picLocks noGrp="1" noChangeAspect="1" noChangeArrowheads="1"/>
          </p:cNvPicPr>
          <p:nvPr>
            <p:ph idx="1"/>
          </p:nvPr>
        </p:nvPicPr>
        <p:blipFill>
          <a:blip r:embed="rId3"/>
          <a:srcRect/>
          <a:stretch>
            <a:fillRect/>
          </a:stretch>
        </p:blipFill>
        <p:spPr>
          <a:xfrm>
            <a:off x="0" y="-71438"/>
            <a:ext cx="9286875" cy="5643563"/>
          </a:xfrm>
          <a:noFill/>
        </p:spPr>
      </p:pic>
      <p:sp>
        <p:nvSpPr>
          <p:cNvPr id="14340" name="Text Box 4"/>
          <p:cNvSpPr txBox="1">
            <a:spLocks noChangeArrowheads="1"/>
          </p:cNvSpPr>
          <p:nvPr/>
        </p:nvSpPr>
        <p:spPr bwMode="auto">
          <a:xfrm>
            <a:off x="71438" y="5643563"/>
            <a:ext cx="9144000" cy="1143000"/>
          </a:xfrm>
          <a:prstGeom prst="rect">
            <a:avLst/>
          </a:prstGeom>
          <a:solidFill>
            <a:srgbClr val="FFFFFF"/>
          </a:solidFill>
          <a:ln w="9525">
            <a:solidFill>
              <a:srgbClr val="000000"/>
            </a:solidFill>
            <a:miter lim="800000"/>
            <a:headEnd/>
            <a:tailEnd/>
          </a:ln>
        </p:spPr>
        <p:txBody>
          <a:bodyPr/>
          <a:lstStyle/>
          <a:p>
            <a:pPr algn="ctr">
              <a:spcAft>
                <a:spcPts val="1000"/>
              </a:spcAft>
            </a:pPr>
            <a:r>
              <a:rPr lang="fr-FR" sz="1600" b="1">
                <a:solidFill>
                  <a:srgbClr val="FF0000"/>
                </a:solidFill>
                <a:latin typeface="Times New Roman" pitchFamily="18" charset="0"/>
                <a:cs typeface="Times New Roman" pitchFamily="18" charset="0"/>
              </a:rPr>
              <a:t>L’habitat  résidentiel individuel </a:t>
            </a:r>
            <a:r>
              <a:rPr lang="fr-FR" sz="1600">
                <a:latin typeface="Times New Roman" pitchFamily="18" charset="0"/>
                <a:cs typeface="Times New Roman" pitchFamily="18" charset="0"/>
              </a:rPr>
              <a:t>occupe 62 % de la surface totale pour une capacité d’accueil de seulement 18% de la population de la ville ;</a:t>
            </a:r>
          </a:p>
          <a:p>
            <a:pPr algn="ctr">
              <a:spcAft>
                <a:spcPts val="1000"/>
              </a:spcAft>
            </a:pPr>
            <a:r>
              <a:rPr lang="fr-FR" sz="1600" b="1">
                <a:solidFill>
                  <a:srgbClr val="FF0000"/>
                </a:solidFill>
                <a:latin typeface="Times New Roman" pitchFamily="18" charset="0"/>
                <a:cs typeface="Times New Roman" pitchFamily="18" charset="0"/>
              </a:rPr>
              <a:t> Les densités </a:t>
            </a:r>
            <a:r>
              <a:rPr lang="fr-FR" sz="1600">
                <a:latin typeface="Times New Roman" pitchFamily="18" charset="0"/>
                <a:cs typeface="Times New Roman" pitchFamily="18" charset="0"/>
              </a:rPr>
              <a:t>:  Yakoub El Mansour (151 hab/ha) - Youssoufia (145, 5hab/ha) - Souissi (5 hab/ha). </a:t>
            </a:r>
            <a:endParaRPr lang="fr-FR" sz="240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142844" y="214290"/>
            <a:ext cx="8785225" cy="2214578"/>
          </a:xfrm>
        </p:spPr>
        <p:txBody>
          <a:bodyPr>
            <a:noAutofit/>
          </a:bodyPr>
          <a:lstStyle/>
          <a:p>
            <a:pPr lvl="0">
              <a:buNone/>
            </a:pPr>
            <a:r>
              <a:rPr lang="fr-FR" sz="2000" b="1" i="1" dirty="0" smtClean="0">
                <a:solidFill>
                  <a:srgbClr val="C00000"/>
                </a:solidFill>
                <a:latin typeface="Times New Roman" pitchFamily="18" charset="0"/>
                <a:cs typeface="Times New Roman" pitchFamily="18" charset="0"/>
              </a:rPr>
              <a:t>Désirs d’entre-soi</a:t>
            </a:r>
            <a:endParaRPr lang="fr-FR" sz="2000" dirty="0" smtClean="0">
              <a:solidFill>
                <a:srgbClr val="C00000"/>
              </a:solidFill>
              <a:latin typeface="Times New Roman" pitchFamily="18" charset="0"/>
              <a:cs typeface="Times New Roman" pitchFamily="18" charset="0"/>
            </a:endParaRPr>
          </a:p>
          <a:p>
            <a:pPr>
              <a:buNone/>
            </a:pPr>
            <a:r>
              <a:rPr lang="fr-FR" sz="2000" i="1" dirty="0" smtClean="0">
                <a:latin typeface="Times New Roman" pitchFamily="18" charset="0"/>
                <a:cs typeface="Times New Roman" pitchFamily="18" charset="0"/>
              </a:rPr>
              <a:t>	« Dans l’ascenseur…le très haut fonctionnaire de l’État, très contrarié, ne retenait plus son mécontentement,…ce n’est pas possible…ce n’est pas possible…répéta-t-il. La présence de notre bonne l’a certainement rendu furieux…elle devait prendre l’escalier réservé aux domestiques, car il y a bien une séparation des espaces en commun : l’escalier des domestiques, celui des employés (plombiers, électriciens…) sollicités éventuellement par les habitants et l’ascenseur réservé aux copropriétaires… »</a:t>
            </a:r>
          </a:p>
          <a:p>
            <a:pPr>
              <a:buNone/>
            </a:pPr>
            <a:endParaRPr lang="fr-FR" sz="2000" i="1" dirty="0" smtClean="0">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 Les belles années de la Dolce Vita vont prendre fin au début des années soixante-dix, c'est-à-dire avec l’arrivée des intrus venus du fin fond de la médina et des périphéries. Dommage ».</a:t>
            </a:r>
            <a:endParaRPr lang="fr-FR" sz="2000" dirty="0" smtClean="0">
              <a:latin typeface="Times New Roman" pitchFamily="18" charset="0"/>
              <a:cs typeface="Times New Roman" pitchFamily="18" charset="0"/>
            </a:endParaRPr>
          </a:p>
          <a:p>
            <a:pPr>
              <a:buNone/>
            </a:pPr>
            <a:endParaRPr lang="fr-FR" sz="2000" dirty="0" smtClean="0">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«Avec le grand nombre des autobus et leur large desserte, les </a:t>
            </a:r>
            <a:r>
              <a:rPr lang="fr-FR" sz="2000" i="1" dirty="0" err="1" smtClean="0">
                <a:latin typeface="Times New Roman" pitchFamily="18" charset="0"/>
                <a:cs typeface="Times New Roman" pitchFamily="18" charset="0"/>
              </a:rPr>
              <a:t>aroubias</a:t>
            </a:r>
            <a:r>
              <a:rPr lang="fr-FR" sz="2000" i="1" dirty="0" smtClean="0">
                <a:latin typeface="Times New Roman" pitchFamily="18" charset="0"/>
                <a:cs typeface="Times New Roman" pitchFamily="18" charset="0"/>
              </a:rPr>
              <a:t> comptent 1, 2, 3 et les voilà au boulevard pour admirer l’</a:t>
            </a:r>
            <a:r>
              <a:rPr lang="fr-FR" sz="2000" i="1" dirty="0" err="1" smtClean="0">
                <a:latin typeface="Times New Roman" pitchFamily="18" charset="0"/>
                <a:cs typeface="Times New Roman" pitchFamily="18" charset="0"/>
              </a:rPr>
              <a:t>Khassates</a:t>
            </a:r>
            <a:r>
              <a:rPr lang="fr-FR" sz="2000" i="1" dirty="0" smtClean="0">
                <a:latin typeface="Times New Roman" pitchFamily="18" charset="0"/>
                <a:cs typeface="Times New Roman" pitchFamily="18" charset="0"/>
              </a:rPr>
              <a:t>».</a:t>
            </a:r>
            <a:endParaRPr lang="fr-FR" sz="2000" dirty="0" smtClean="0">
              <a:latin typeface="Times New Roman" pitchFamily="18" charset="0"/>
              <a:cs typeface="Times New Roman" pitchFamily="18" charset="0"/>
            </a:endParaRPr>
          </a:p>
          <a:p>
            <a:pPr>
              <a:buNone/>
            </a:pPr>
            <a:endParaRPr lang="fr-FR" sz="2000" dirty="0" smtClean="0">
              <a:latin typeface="Times New Roman" pitchFamily="18" charset="0"/>
              <a:cs typeface="Times New Roman" pitchFamily="18" charset="0"/>
            </a:endParaRPr>
          </a:p>
          <a:p>
            <a:pPr algn="l">
              <a:lnSpc>
                <a:spcPct val="90000"/>
              </a:lnSpc>
              <a:buFont typeface="Arial" pitchFamily="34" charset="0"/>
              <a:buNone/>
            </a:pPr>
            <a:endParaRPr lang="fr-FR" sz="2000" dirty="0">
              <a:latin typeface="Times New Roman" pitchFamily="18" charset="0"/>
              <a:cs typeface="Times New Roman" pitchFamily="18" charset="0"/>
            </a:endParaRPr>
          </a:p>
          <a:p>
            <a:pPr>
              <a:lnSpc>
                <a:spcPct val="90000"/>
              </a:lnSpc>
              <a:buFont typeface="Arial" pitchFamily="34" charset="0"/>
              <a:buNone/>
            </a:pPr>
            <a:endParaRPr lang="en-US" sz="2000"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half" idx="1"/>
          </p:nvPr>
        </p:nvSpPr>
        <p:spPr>
          <a:xfrm>
            <a:off x="428596" y="2428868"/>
            <a:ext cx="8286808" cy="857256"/>
          </a:xfrm>
        </p:spPr>
        <p:txBody>
          <a:bodyPr>
            <a:normAutofit/>
          </a:bodyPr>
          <a:lstStyle/>
          <a:p>
            <a:pPr algn="ctr">
              <a:buNone/>
            </a:pPr>
            <a:r>
              <a:rPr lang="fr-FR" b="1" dirty="0" smtClean="0">
                <a:latin typeface="Times New Roman" pitchFamily="18" charset="0"/>
                <a:cs typeface="Times New Roman" pitchFamily="18" charset="0"/>
              </a:rPr>
              <a:t>Mixité fonctionnelle </a:t>
            </a:r>
            <a:r>
              <a:rPr lang="fr-FR" b="1" dirty="0" smtClean="0">
                <a:solidFill>
                  <a:srgbClr val="C00000"/>
                </a:solidFill>
                <a:latin typeface="Times New Roman" pitchFamily="18" charset="0"/>
                <a:cs typeface="Times New Roman" pitchFamily="18" charset="0"/>
              </a:rPr>
              <a:t>VS</a:t>
            </a:r>
            <a:r>
              <a:rPr lang="fr-FR" b="1" dirty="0" smtClean="0">
                <a:latin typeface="Times New Roman" pitchFamily="18" charset="0"/>
                <a:cs typeface="Times New Roman" pitchFamily="18" charset="0"/>
              </a:rPr>
              <a:t> juxtaposition</a:t>
            </a:r>
          </a:p>
          <a:p>
            <a:pPr algn="ctr"/>
            <a:endParaRPr lang="fr-FR" b="1" dirty="0" smtClean="0">
              <a:latin typeface="Times New Roman" pitchFamily="18" charset="0"/>
              <a:cs typeface="Times New Roman" pitchFamily="18" charset="0"/>
            </a:endParaRPr>
          </a:p>
          <a:p>
            <a:pPr algn="ctr">
              <a:buNone/>
            </a:pPr>
            <a:endParaRPr lang="fr-FR" b="1"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642910" y="5643578"/>
            <a:ext cx="8285159" cy="1000132"/>
          </a:xfrm>
        </p:spPr>
        <p:txBody>
          <a:bodyPr>
            <a:noAutofit/>
          </a:bodyPr>
          <a:lstStyle/>
          <a:p>
            <a:r>
              <a:rPr lang="fr-FR" sz="1800" dirty="0" smtClean="0">
                <a:latin typeface="Times New Roman" pitchFamily="18" charset="0"/>
                <a:cs typeface="Times New Roman" pitchFamily="18" charset="0"/>
              </a:rPr>
              <a:t>Cette photo, prise par le photographe brésilien </a:t>
            </a:r>
            <a:r>
              <a:rPr lang="fr-FR" sz="1800" dirty="0" err="1" smtClean="0">
                <a:latin typeface="Times New Roman" pitchFamily="18" charset="0"/>
                <a:cs typeface="Times New Roman" pitchFamily="18" charset="0"/>
              </a:rPr>
              <a:t>Tuca</a:t>
            </a:r>
            <a:r>
              <a:rPr lang="fr-FR" sz="1800" dirty="0" smtClean="0">
                <a:latin typeface="Times New Roman" pitchFamily="18" charset="0"/>
                <a:cs typeface="Times New Roman" pitchFamily="18" charset="0"/>
              </a:rPr>
              <a:t> Vieira, a fait le tour du monde. Elle représente un bidonville de São Paulo enclavé dans le quartier chic de </a:t>
            </a:r>
            <a:r>
              <a:rPr lang="fr-FR" sz="1800" dirty="0" err="1" smtClean="0">
                <a:latin typeface="Times New Roman" pitchFamily="18" charset="0"/>
                <a:cs typeface="Times New Roman" pitchFamily="18" charset="0"/>
              </a:rPr>
              <a:t>Morumbi</a:t>
            </a:r>
            <a:r>
              <a:rPr lang="fr-FR" sz="1800" dirty="0" smtClean="0">
                <a:latin typeface="Times New Roman" pitchFamily="18" charset="0"/>
                <a:cs typeface="Times New Roman" pitchFamily="18" charset="0"/>
              </a:rPr>
              <a:t>, </a:t>
            </a:r>
          </a:p>
          <a:p>
            <a:pPr algn="l">
              <a:lnSpc>
                <a:spcPct val="90000"/>
              </a:lnSpc>
              <a:buFont typeface="Wingdings" pitchFamily="2" charset="2"/>
              <a:buChar char="§"/>
            </a:pPr>
            <a:endParaRPr lang="fr-FR" sz="1800" dirty="0">
              <a:latin typeface="Times New Roman" pitchFamily="18" charset="0"/>
              <a:cs typeface="Times New Roman" pitchFamily="18" charset="0"/>
            </a:endParaRPr>
          </a:p>
          <a:p>
            <a:pPr algn="l">
              <a:lnSpc>
                <a:spcPct val="90000"/>
              </a:lnSpc>
              <a:buFont typeface="Arial" pitchFamily="34" charset="0"/>
              <a:buNone/>
            </a:pPr>
            <a:endParaRPr lang="fr-FR" sz="1800" dirty="0">
              <a:latin typeface="Times New Roman" pitchFamily="18" charset="0"/>
              <a:cs typeface="Times New Roman" pitchFamily="18" charset="0"/>
            </a:endParaRPr>
          </a:p>
          <a:p>
            <a:pPr>
              <a:lnSpc>
                <a:spcPct val="90000"/>
              </a:lnSpc>
              <a:buFont typeface="Arial" pitchFamily="34" charset="0"/>
              <a:buNone/>
            </a:pPr>
            <a:endParaRPr lang="en-US" sz="1800" dirty="0">
              <a:latin typeface="Times New Roman" pitchFamily="18" charset="0"/>
              <a:cs typeface="Times New Roman" pitchFamily="18" charset="0"/>
            </a:endParaRPr>
          </a:p>
        </p:txBody>
      </p:sp>
      <p:pic>
        <p:nvPicPr>
          <p:cNvPr id="1026" name="Picture 2" descr="Image associÃ©e"/>
          <p:cNvPicPr>
            <a:picLocks noChangeAspect="1" noChangeArrowheads="1"/>
          </p:cNvPicPr>
          <p:nvPr/>
        </p:nvPicPr>
        <p:blipFill>
          <a:blip r:embed="rId2"/>
          <a:srcRect/>
          <a:stretch>
            <a:fillRect/>
          </a:stretch>
        </p:blipFill>
        <p:spPr bwMode="auto">
          <a:xfrm>
            <a:off x="1306" y="285728"/>
            <a:ext cx="9142694" cy="5061134"/>
          </a:xfrm>
          <a:prstGeom prst="rect">
            <a:avLst/>
          </a:prstGeom>
          <a:noFill/>
        </p:spPr>
      </p:pic>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428596" y="5929330"/>
            <a:ext cx="8285159" cy="714380"/>
          </a:xfrm>
        </p:spPr>
        <p:txBody>
          <a:bodyPr>
            <a:noAutofit/>
          </a:bodyPr>
          <a:lstStyle/>
          <a:p>
            <a:r>
              <a:rPr lang="fr-FR" sz="1800" dirty="0" smtClean="0">
                <a:latin typeface="Times New Roman" pitchFamily="18" charset="0"/>
                <a:cs typeface="Times New Roman" pitchFamily="18" charset="0"/>
              </a:rPr>
              <a:t>Afrique du sud</a:t>
            </a:r>
          </a:p>
          <a:p>
            <a:pPr algn="l">
              <a:lnSpc>
                <a:spcPct val="90000"/>
              </a:lnSpc>
              <a:buFont typeface="Wingdings" pitchFamily="2" charset="2"/>
              <a:buChar char="§"/>
            </a:pPr>
            <a:endParaRPr lang="fr-FR" sz="1800" dirty="0">
              <a:latin typeface="Times New Roman" pitchFamily="18" charset="0"/>
              <a:cs typeface="Times New Roman" pitchFamily="18" charset="0"/>
            </a:endParaRPr>
          </a:p>
          <a:p>
            <a:pPr algn="l">
              <a:lnSpc>
                <a:spcPct val="90000"/>
              </a:lnSpc>
              <a:buFont typeface="Arial" pitchFamily="34" charset="0"/>
              <a:buNone/>
            </a:pPr>
            <a:endParaRPr lang="fr-FR" sz="1800" dirty="0">
              <a:latin typeface="Times New Roman" pitchFamily="18" charset="0"/>
              <a:cs typeface="Times New Roman" pitchFamily="18" charset="0"/>
            </a:endParaRPr>
          </a:p>
          <a:p>
            <a:pPr>
              <a:lnSpc>
                <a:spcPct val="90000"/>
              </a:lnSpc>
              <a:buFont typeface="Arial" pitchFamily="34" charset="0"/>
              <a:buNone/>
            </a:pPr>
            <a:endParaRPr lang="en-US" sz="1800" dirty="0">
              <a:latin typeface="Times New Roman" pitchFamily="18" charset="0"/>
              <a:cs typeface="Times New Roman" pitchFamily="18" charset="0"/>
            </a:endParaRPr>
          </a:p>
        </p:txBody>
      </p:sp>
      <p:pic>
        <p:nvPicPr>
          <p:cNvPr id="136194" name="Picture 2" descr="Image associÃ©e"/>
          <p:cNvPicPr>
            <a:picLocks noChangeAspect="1" noChangeArrowheads="1"/>
          </p:cNvPicPr>
          <p:nvPr/>
        </p:nvPicPr>
        <p:blipFill>
          <a:blip r:embed="rId2"/>
          <a:srcRect/>
          <a:stretch>
            <a:fillRect/>
          </a:stretch>
        </p:blipFill>
        <p:spPr bwMode="auto">
          <a:xfrm>
            <a:off x="214282" y="357166"/>
            <a:ext cx="8747470" cy="5357826"/>
          </a:xfrm>
          <a:prstGeom prst="rect">
            <a:avLst/>
          </a:prstGeom>
          <a:noFill/>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E:\karibi khadija\khadija karibi\khadija\Rabat\Rabat Hélico\IM002945.JPG"/>
          <p:cNvPicPr>
            <a:picLocks noChangeAspect="1" noChangeArrowheads="1"/>
          </p:cNvPicPr>
          <p:nvPr/>
        </p:nvPicPr>
        <p:blipFill>
          <a:blip r:embed="rId2"/>
          <a:srcRect/>
          <a:stretch>
            <a:fillRect/>
          </a:stretch>
        </p:blipFill>
        <p:spPr bwMode="auto">
          <a:xfrm>
            <a:off x="285719" y="0"/>
            <a:ext cx="8572501" cy="6858000"/>
          </a:xfrm>
          <a:prstGeom prst="rect">
            <a:avLst/>
          </a:prstGeom>
          <a:noFill/>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E:\karibi khadija\khadija karibi\khadija\Rabat\Rabat Hélico\IM003036.JPG"/>
          <p:cNvPicPr>
            <a:picLocks noChangeAspect="1" noChangeArrowheads="1"/>
          </p:cNvPicPr>
          <p:nvPr/>
        </p:nvPicPr>
        <p:blipFill>
          <a:blip r:embed="rId2">
            <a:lum bright="-20000" contrast="10000"/>
          </a:blip>
          <a:srcRect/>
          <a:stretch>
            <a:fillRect/>
          </a:stretch>
        </p:blipFill>
        <p:spPr bwMode="auto">
          <a:xfrm>
            <a:off x="285720" y="0"/>
            <a:ext cx="8572501" cy="6858000"/>
          </a:xfrm>
          <a:prstGeom prst="rect">
            <a:avLst/>
          </a:prstGeom>
          <a:noFill/>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E:\karibi khadija\khadija karibi\khadija\Rabat\Rabat Hélico\IM003042.JPG"/>
          <p:cNvPicPr>
            <a:picLocks noChangeAspect="1" noChangeArrowheads="1"/>
          </p:cNvPicPr>
          <p:nvPr/>
        </p:nvPicPr>
        <p:blipFill>
          <a:blip r:embed="rId2">
            <a:lum bright="-20000"/>
          </a:blip>
          <a:srcRect/>
          <a:stretch>
            <a:fillRect/>
          </a:stretch>
        </p:blipFill>
        <p:spPr bwMode="auto">
          <a:xfrm>
            <a:off x="428596" y="0"/>
            <a:ext cx="8304638" cy="6643710"/>
          </a:xfrm>
          <a:prstGeom prst="rect">
            <a:avLst/>
          </a:prstGeom>
          <a:noFill/>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E:\karibi khadija\khadija karibi\khadija\Rabat\Rabat Hélico\IM003069.JPG"/>
          <p:cNvPicPr>
            <a:picLocks noChangeAspect="1" noChangeArrowheads="1"/>
          </p:cNvPicPr>
          <p:nvPr/>
        </p:nvPicPr>
        <p:blipFill>
          <a:blip r:embed="rId2">
            <a:lum bright="-10000" contrast="10000"/>
          </a:blip>
          <a:srcRect/>
          <a:stretch>
            <a:fillRect/>
          </a:stretch>
        </p:blipFill>
        <p:spPr bwMode="auto">
          <a:xfrm>
            <a:off x="500034" y="0"/>
            <a:ext cx="8304638" cy="6643710"/>
          </a:xfrm>
          <a:prstGeom prst="rect">
            <a:avLst/>
          </a:prstGeom>
          <a:noFill/>
        </p:spPr>
      </p:pic>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E:\karibi khadija\khadija karibi\khadija\100OLYMP\PC010923.JPG"/>
          <p:cNvPicPr>
            <a:picLocks noChangeAspect="1" noChangeArrowheads="1"/>
          </p:cNvPicPr>
          <p:nvPr/>
        </p:nvPicPr>
        <p:blipFill>
          <a:blip r:embed="rId2" cstate="print"/>
          <a:srcRect r="16156"/>
          <a:stretch>
            <a:fillRect/>
          </a:stretch>
        </p:blipFill>
        <p:spPr bwMode="auto">
          <a:xfrm>
            <a:off x="0" y="1500174"/>
            <a:ext cx="3992748" cy="3571900"/>
          </a:xfrm>
          <a:prstGeom prst="rect">
            <a:avLst/>
          </a:prstGeom>
          <a:noFill/>
        </p:spPr>
      </p:pic>
      <p:pic>
        <p:nvPicPr>
          <p:cNvPr id="173059" name="Picture 3" descr="E:\karibi khadija\khadija karibi\khadija\100OLYMP\PC010924.JPG"/>
          <p:cNvPicPr>
            <a:picLocks noChangeAspect="1" noChangeArrowheads="1"/>
          </p:cNvPicPr>
          <p:nvPr/>
        </p:nvPicPr>
        <p:blipFill>
          <a:blip r:embed="rId3" cstate="print"/>
          <a:srcRect/>
          <a:stretch>
            <a:fillRect/>
          </a:stretch>
        </p:blipFill>
        <p:spPr bwMode="auto">
          <a:xfrm>
            <a:off x="4143372" y="1714488"/>
            <a:ext cx="4505993" cy="3379795"/>
          </a:xfrm>
          <a:prstGeom prst="rect">
            <a:avLst/>
          </a:prstGeom>
          <a:noFill/>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Image 1" descr="Schéma"/>
          <p:cNvPicPr>
            <a:picLocks noChangeAspect="1" noChangeArrowheads="1"/>
          </p:cNvPicPr>
          <p:nvPr/>
        </p:nvPicPr>
        <p:blipFill>
          <a:blip r:embed="rId2"/>
          <a:srcRect l="7373" t="56644" r="35326" b="32493"/>
          <a:stretch>
            <a:fillRect/>
          </a:stretch>
        </p:blipFill>
        <p:spPr bwMode="auto">
          <a:xfrm>
            <a:off x="171863" y="457200"/>
            <a:ext cx="8543541" cy="2377306"/>
          </a:xfrm>
          <a:prstGeom prst="rect">
            <a:avLst/>
          </a:prstGeom>
          <a:noFill/>
        </p:spPr>
      </p:pic>
      <p:pic>
        <p:nvPicPr>
          <p:cNvPr id="189441" name="Picture 1" descr="Schéma"/>
          <p:cNvPicPr>
            <a:picLocks noChangeAspect="1" noChangeArrowheads="1"/>
          </p:cNvPicPr>
          <p:nvPr/>
        </p:nvPicPr>
        <p:blipFill>
          <a:blip r:embed="rId2"/>
          <a:srcRect l="3636" t="86485" r="52502" b="4730"/>
          <a:stretch>
            <a:fillRect/>
          </a:stretch>
        </p:blipFill>
        <p:spPr bwMode="auto">
          <a:xfrm>
            <a:off x="2000231" y="3143248"/>
            <a:ext cx="4714909" cy="1385892"/>
          </a:xfrm>
          <a:prstGeom prst="rect">
            <a:avLst/>
          </a:prstGeom>
          <a:noFill/>
        </p:spPr>
      </p:pic>
      <p:sp>
        <p:nvSpPr>
          <p:cNvPr id="18944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89446" name="Image 1" descr="D:\entrepot\dyaa décembre\Schéma.jpg"/>
          <p:cNvPicPr>
            <a:picLocks noChangeAspect="1" noChangeArrowheads="1"/>
          </p:cNvPicPr>
          <p:nvPr/>
        </p:nvPicPr>
        <p:blipFill>
          <a:blip r:embed="rId2"/>
          <a:srcRect l="7019" t="70833" r="9752" b="14865"/>
          <a:stretch>
            <a:fillRect/>
          </a:stretch>
        </p:blipFill>
        <p:spPr bwMode="auto">
          <a:xfrm>
            <a:off x="0" y="4634594"/>
            <a:ext cx="9144000" cy="2313806"/>
          </a:xfrm>
          <a:prstGeom prst="rect">
            <a:avLst/>
          </a:prstGeom>
          <a:noFill/>
          <a:ln w="9525">
            <a:noFill/>
            <a:miter lim="800000"/>
            <a:headEnd/>
            <a:tailEnd/>
          </a:ln>
        </p:spPr>
      </p:pic>
      <p:sp>
        <p:nvSpPr>
          <p:cNvPr id="6" name="Rectangle 3"/>
          <p:cNvSpPr txBox="1">
            <a:spLocks noRot="1" noChangeArrowheads="1"/>
          </p:cNvSpPr>
          <p:nvPr/>
        </p:nvSpPr>
        <p:spPr>
          <a:xfrm>
            <a:off x="857224" y="-71462"/>
            <a:ext cx="8785225" cy="64294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fr-FR" sz="3200" b="1"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Echelles de la mixité : </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428596" y="2857496"/>
            <a:ext cx="8429652" cy="2357454"/>
          </a:xfrm>
        </p:spPr>
        <p:txBody>
          <a:bodyPr>
            <a:noAutofit/>
          </a:bodyPr>
          <a:lstStyle/>
          <a:p>
            <a:pPr>
              <a:buFont typeface="Wingdings" pitchFamily="2" charset="2"/>
              <a:buChar char="§"/>
            </a:pPr>
            <a:r>
              <a:rPr lang="fr-FR" sz="2800" dirty="0" smtClean="0">
                <a:latin typeface="Times New Roman" pitchFamily="18" charset="0"/>
                <a:cs typeface="Times New Roman" pitchFamily="18" charset="0"/>
              </a:rPr>
              <a:t>La mixité agrée trois valeurs :</a:t>
            </a:r>
          </a:p>
          <a:p>
            <a:pPr lvl="2">
              <a:buFont typeface="Wingdings" pitchFamily="2" charset="2"/>
              <a:buChar char="ü"/>
            </a:pPr>
            <a:r>
              <a:rPr lang="fr-FR" dirty="0" smtClean="0">
                <a:latin typeface="Times New Roman" pitchFamily="18" charset="0"/>
                <a:cs typeface="Times New Roman" pitchFamily="18" charset="0"/>
              </a:rPr>
              <a:t>L’urbanité ;</a:t>
            </a:r>
          </a:p>
          <a:p>
            <a:pPr lvl="2">
              <a:buFont typeface="Wingdings" pitchFamily="2" charset="2"/>
              <a:buChar char="ü"/>
            </a:pPr>
            <a:r>
              <a:rPr lang="fr-FR" dirty="0" smtClean="0">
                <a:latin typeface="Times New Roman" pitchFamily="18" charset="0"/>
                <a:cs typeface="Times New Roman" pitchFamily="18" charset="0"/>
              </a:rPr>
              <a:t>La cohésion sociale (la capacité de vivre ensemble) ; </a:t>
            </a:r>
          </a:p>
          <a:p>
            <a:pPr lvl="2">
              <a:buFont typeface="Wingdings" pitchFamily="2" charset="2"/>
              <a:buChar char="ü"/>
            </a:pPr>
            <a:r>
              <a:rPr lang="fr-FR" dirty="0" smtClean="0">
                <a:latin typeface="Times New Roman" pitchFamily="18" charset="0"/>
                <a:cs typeface="Times New Roman" pitchFamily="18" charset="0"/>
              </a:rPr>
              <a:t>La démocratie (le respect de l’autre à travers l’égalité citoyenne).</a:t>
            </a:r>
          </a:p>
          <a:p>
            <a:pPr>
              <a:buNone/>
            </a:pPr>
            <a:endParaRPr lang="fr-FR" sz="2800" dirty="0" smtClean="0">
              <a:latin typeface="Times New Roman" pitchFamily="18" charset="0"/>
              <a:cs typeface="Times New Roman" pitchFamily="18" charset="0"/>
            </a:endParaRPr>
          </a:p>
          <a:p>
            <a:pPr>
              <a:buNone/>
            </a:pPr>
            <a:r>
              <a:rPr lang="fr-FR" sz="2800" dirty="0" smtClean="0">
                <a:latin typeface="Times New Roman" pitchFamily="18" charset="0"/>
                <a:cs typeface="Times New Roman" pitchFamily="18" charset="0"/>
              </a:rPr>
              <a:t> </a:t>
            </a:r>
          </a:p>
          <a:p>
            <a:pPr>
              <a:buNone/>
            </a:pPr>
            <a:endParaRPr lang="en-US" sz="2800" dirty="0">
              <a:latin typeface="Times New Roman" pitchFamily="18" charset="0"/>
              <a:cs typeface="Times New Roman" pitchFamily="18" charset="0"/>
            </a:endParaRPr>
          </a:p>
        </p:txBody>
      </p:sp>
      <p:sp>
        <p:nvSpPr>
          <p:cNvPr id="3" name="Espace réservé du texte 6"/>
          <p:cNvSpPr txBox="1">
            <a:spLocks/>
          </p:cNvSpPr>
          <p:nvPr/>
        </p:nvSpPr>
        <p:spPr>
          <a:xfrm>
            <a:off x="0" y="71414"/>
            <a:ext cx="8786842" cy="107157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3200" b="1" i="0" u="none" strike="noStrike" kern="1200" cap="none" spc="0" normalizeH="0" baseline="0" noProof="0" dirty="0" smtClean="0">
                <a:ln>
                  <a:noFill/>
                </a:ln>
                <a:solidFill>
                  <a:srgbClr val="C00000"/>
                </a:solidFill>
                <a:effectLst/>
                <a:uLnTx/>
                <a:uFillTx/>
                <a:latin typeface="Times New Roman" pitchFamily="18" charset="0"/>
                <a:cs typeface="Times New Roman" pitchFamily="18" charset="0"/>
              </a:rPr>
              <a:t>Les postulats de la mixité</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2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sp>
        <p:nvSpPr>
          <p:cNvPr id="6" name="Espace réservé du texte 6"/>
          <p:cNvSpPr txBox="1">
            <a:spLocks/>
          </p:cNvSpPr>
          <p:nvPr/>
        </p:nvSpPr>
        <p:spPr>
          <a:xfrm>
            <a:off x="500066" y="1714488"/>
            <a:ext cx="8786842" cy="1071570"/>
          </a:xfrm>
          <a:prstGeom prst="rect">
            <a:avLst/>
          </a:prstGeom>
        </p:spPr>
        <p:txBody>
          <a:bodyPr vert="horz" lIns="91440" tIns="45720" rIns="91440" bIns="45720" rtlCol="0">
            <a:noAutofit/>
          </a:bodyPr>
          <a:lstStyle/>
          <a:p>
            <a:pPr marL="342900" lvl="0" indent="-342900">
              <a:spcBef>
                <a:spcPct val="20000"/>
              </a:spcBef>
              <a:buFont typeface="Wingdings" pitchFamily="2" charset="2"/>
              <a:buChar char="§"/>
            </a:pPr>
            <a:r>
              <a:rPr lang="fr-FR" sz="2800" dirty="0" smtClean="0">
                <a:latin typeface="Times New Roman" pitchFamily="18" charset="0"/>
                <a:cs typeface="Times New Roman" pitchFamily="18" charset="0"/>
              </a:rPr>
              <a:t>Idéal social et spatial</a:t>
            </a:r>
            <a:endParaRPr kumimoji="0" lang="fr-FR" sz="2800" b="1" i="0" u="none" strike="noStrike" kern="1200" cap="none" spc="0" normalizeH="0" baseline="0" noProof="0" dirty="0" smtClean="0">
              <a:ln>
                <a:noFill/>
              </a:ln>
              <a:solidFill>
                <a:srgbClr val="C00000"/>
              </a:solidFill>
              <a:effectLst/>
              <a:uLnTx/>
              <a:uFillTx/>
              <a:latin typeface="Times New Roman" pitchFamily="18" charset="0"/>
              <a:cs typeface="Times New Roman" pitchFamily="18" charset="0"/>
            </a:endParaRPr>
          </a:p>
          <a:p>
            <a:pPr marL="342900" marR="0" lvl="0" indent="-342900"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800" b="1" i="0" u="none" strike="noStrike" kern="1200" cap="none" spc="0" normalizeH="0" baseline="0" noProof="0" dirty="0" smtClean="0">
              <a:ln>
                <a:noFill/>
              </a:ln>
              <a:solidFill>
                <a:srgbClr val="C00000"/>
              </a:solidFill>
              <a:effectLst/>
              <a:uLnTx/>
              <a:uFillTx/>
              <a:latin typeface="Times New Roman" pitchFamily="18" charset="0"/>
              <a:cs typeface="Times New Roman" pitchFamily="18" charset="0"/>
            </a:endParaRPr>
          </a:p>
          <a:p>
            <a:pPr marL="342900" marR="0" lvl="0" indent="-342900"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8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6083">
                                            <p:txEl>
                                              <p:pRg st="0" end="0"/>
                                            </p:txEl>
                                          </p:spTgt>
                                        </p:tgtEl>
                                        <p:attrNameLst>
                                          <p:attrName>style.visibility</p:attrName>
                                        </p:attrNameLst>
                                      </p:cBhvr>
                                      <p:to>
                                        <p:strVal val="visible"/>
                                      </p:to>
                                    </p:set>
                                    <p:animEffect transition="in" filter="checkerboard(across)">
                                      <p:cBhvr>
                                        <p:cTn id="17" dur="500"/>
                                        <p:tgtEl>
                                          <p:spTgt spid="46083">
                                            <p:txEl>
                                              <p:pRg st="0" end="0"/>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46083">
                                            <p:txEl>
                                              <p:pRg st="1" end="1"/>
                                            </p:txEl>
                                          </p:spTgt>
                                        </p:tgtEl>
                                        <p:attrNameLst>
                                          <p:attrName>style.visibility</p:attrName>
                                        </p:attrNameLst>
                                      </p:cBhvr>
                                      <p:to>
                                        <p:strVal val="visible"/>
                                      </p:to>
                                    </p:set>
                                    <p:animEffect transition="in" filter="checkerboard(across)">
                                      <p:cBhvr>
                                        <p:cTn id="20" dur="500"/>
                                        <p:tgtEl>
                                          <p:spTgt spid="46083">
                                            <p:txEl>
                                              <p:pRg st="1" end="1"/>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46083">
                                            <p:txEl>
                                              <p:pRg st="2" end="2"/>
                                            </p:txEl>
                                          </p:spTgt>
                                        </p:tgtEl>
                                        <p:attrNameLst>
                                          <p:attrName>style.visibility</p:attrName>
                                        </p:attrNameLst>
                                      </p:cBhvr>
                                      <p:to>
                                        <p:strVal val="visible"/>
                                      </p:to>
                                    </p:set>
                                    <p:animEffect transition="in" filter="checkerboard(across)">
                                      <p:cBhvr>
                                        <p:cTn id="23" dur="500"/>
                                        <p:tgtEl>
                                          <p:spTgt spid="46083">
                                            <p:txEl>
                                              <p:pRg st="2" end="2"/>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6083">
                                            <p:txEl>
                                              <p:pRg st="3" end="3"/>
                                            </p:txEl>
                                          </p:spTgt>
                                        </p:tgtEl>
                                        <p:attrNameLst>
                                          <p:attrName>style.visibility</p:attrName>
                                        </p:attrNameLst>
                                      </p:cBhvr>
                                      <p:to>
                                        <p:strVal val="visible"/>
                                      </p:to>
                                    </p:set>
                                    <p:animEffect transition="in" filter="checkerboard(across)">
                                      <p:cBhvr>
                                        <p:cTn id="26" dur="500"/>
                                        <p:tgtEl>
                                          <p:spTgt spid="460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142844" y="214290"/>
            <a:ext cx="8785225" cy="2214578"/>
          </a:xfrm>
        </p:spPr>
        <p:txBody>
          <a:bodyPr>
            <a:noAutofit/>
          </a:bodyPr>
          <a:lstStyle/>
          <a:p>
            <a:pPr lvl="0">
              <a:buNone/>
            </a:pPr>
            <a:r>
              <a:rPr lang="fr-FR" sz="2000" b="1" i="1" dirty="0" smtClean="0">
                <a:solidFill>
                  <a:srgbClr val="C00000"/>
                </a:solidFill>
                <a:latin typeface="Times New Roman" pitchFamily="18" charset="0"/>
                <a:cs typeface="Times New Roman" pitchFamily="18" charset="0"/>
              </a:rPr>
              <a:t>Ville partagée</a:t>
            </a:r>
            <a:endParaRPr lang="fr-FR" sz="2000" dirty="0" smtClean="0">
              <a:solidFill>
                <a:srgbClr val="C00000"/>
              </a:solidFill>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 Sur la route côtière, un mur cache le plus grand et le plus ancien bidonville de la capitale…Douar El Kora. Curieusement, ce mur est remplacé par des immeubles de standing, qui cette fois, cachent depuis la route côtière (future corniche) les immeubles de relogement des </a:t>
            </a:r>
            <a:r>
              <a:rPr lang="fr-FR" sz="2000" i="1" dirty="0" err="1" smtClean="0">
                <a:latin typeface="Times New Roman" pitchFamily="18" charset="0"/>
                <a:cs typeface="Times New Roman" pitchFamily="18" charset="0"/>
              </a:rPr>
              <a:t>bidonvillois</a:t>
            </a:r>
            <a:r>
              <a:rPr lang="fr-FR" sz="2000" i="1" dirty="0" smtClean="0">
                <a:latin typeface="Times New Roman" pitchFamily="18" charset="0"/>
                <a:cs typeface="Times New Roman" pitchFamily="18" charset="0"/>
              </a:rPr>
              <a:t>. Les premiers sont clôturés et séparés des seconds par un haut et épais mur en pierres avec un portail gardé par des vigiles… ».</a:t>
            </a:r>
          </a:p>
          <a:p>
            <a:endParaRPr lang="fr-FR" sz="2000" i="1" dirty="0" smtClean="0">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 Ce sont les grandes vacances…le complexe universitaire Al </a:t>
            </a:r>
            <a:r>
              <a:rPr lang="fr-FR" sz="2000" i="1" dirty="0" err="1" smtClean="0">
                <a:latin typeface="Times New Roman" pitchFamily="18" charset="0"/>
                <a:cs typeface="Times New Roman" pitchFamily="18" charset="0"/>
              </a:rPr>
              <a:t>Irfane</a:t>
            </a:r>
            <a:r>
              <a:rPr lang="fr-FR" sz="2000" i="1" dirty="0" smtClean="0">
                <a:latin typeface="Times New Roman" pitchFamily="18" charset="0"/>
                <a:cs typeface="Times New Roman" pitchFamily="18" charset="0"/>
              </a:rPr>
              <a:t> se transforme en cité fantôme…toute sa population l’a déserté, seule la présence des étudiants subsaharien, n’ayant pas pu rentrer chez eux, apporte une maigre animation à cette grande zone universitaire qui éventre le cœur de la capitale. ».</a:t>
            </a:r>
          </a:p>
          <a:p>
            <a:pPr>
              <a:buNone/>
            </a:pPr>
            <a:endParaRPr lang="fr-FR" sz="2000" dirty="0" smtClean="0">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 Là, les grands cafés, les hôtels, les banques, le centre des affaires, la fièvre des bureaux d’Import-export, la cote des valeurs, les magasins luxueux. Là, les dernières collections de Paris, les derniers frigidaires, les dernières radios, mais aussi les petits revendeurs de cigarettes et chewing-gum, les cireurs, les marchands de glaces ».</a:t>
            </a:r>
            <a:endParaRPr lang="fr-FR" sz="2000" dirty="0" smtClean="0">
              <a:latin typeface="Times New Roman" pitchFamily="18" charset="0"/>
              <a:cs typeface="Times New Roman" pitchFamily="18" charset="0"/>
            </a:endParaRPr>
          </a:p>
          <a:p>
            <a:pPr>
              <a:buNone/>
            </a:pPr>
            <a:endParaRPr lang="fr-FR" sz="2000" dirty="0" smtClean="0">
              <a:latin typeface="Times New Roman" pitchFamily="18" charset="0"/>
              <a:cs typeface="Times New Roman" pitchFamily="18" charset="0"/>
            </a:endParaRPr>
          </a:p>
          <a:p>
            <a:endParaRPr lang="fr-FR" sz="2000" dirty="0" smtClean="0">
              <a:latin typeface="Times New Roman" pitchFamily="18" charset="0"/>
              <a:cs typeface="Times New Roman" pitchFamily="18" charset="0"/>
            </a:endParaRPr>
          </a:p>
          <a:p>
            <a:pPr algn="l">
              <a:lnSpc>
                <a:spcPct val="90000"/>
              </a:lnSpc>
              <a:buFont typeface="Arial" pitchFamily="34" charset="0"/>
              <a:buNone/>
            </a:pPr>
            <a:endParaRPr lang="fr-FR" sz="2000" dirty="0">
              <a:latin typeface="Times New Roman" pitchFamily="18" charset="0"/>
              <a:cs typeface="Times New Roman" pitchFamily="18" charset="0"/>
            </a:endParaRPr>
          </a:p>
          <a:p>
            <a:pPr>
              <a:lnSpc>
                <a:spcPct val="90000"/>
              </a:lnSpc>
              <a:buFont typeface="Arial" pitchFamily="34" charset="0"/>
              <a:buNone/>
            </a:pPr>
            <a:endParaRPr lang="en-US" sz="2000"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498418" y="-285776"/>
            <a:ext cx="8429652" cy="4786346"/>
          </a:xfrm>
        </p:spPr>
        <p:txBody>
          <a:bodyPr>
            <a:noAutofit/>
          </a:bodyPr>
          <a:lstStyle/>
          <a:p>
            <a:pPr>
              <a:buNone/>
            </a:pPr>
            <a:r>
              <a:rPr lang="fr-FR" sz="2400" dirty="0" smtClean="0">
                <a:latin typeface="Times New Roman" pitchFamily="18" charset="0"/>
                <a:cs typeface="Times New Roman" pitchFamily="18" charset="0"/>
              </a:rPr>
              <a:t>	</a:t>
            </a:r>
          </a:p>
          <a:p>
            <a:pPr lvl="0">
              <a:buFont typeface="Wingdings" pitchFamily="2" charset="2"/>
              <a:buChar char="§"/>
            </a:pPr>
            <a:r>
              <a:rPr lang="fr-FR" sz="2400" dirty="0" smtClean="0">
                <a:latin typeface="Times New Roman" pitchFamily="18" charset="0"/>
                <a:cs typeface="Times New Roman" pitchFamily="18" charset="0"/>
              </a:rPr>
              <a:t>Cultiver un esprit d’émulation par le contact des couches populaires auprès des couches moyennes ;</a:t>
            </a:r>
          </a:p>
          <a:p>
            <a:pPr lvl="0">
              <a:buFont typeface="Wingdings" pitchFamily="2" charset="2"/>
              <a:buChar char="§"/>
            </a:pPr>
            <a:endParaRPr lang="fr-FR" sz="1200" dirty="0" smtClean="0">
              <a:latin typeface="Times New Roman" pitchFamily="18" charset="0"/>
              <a:cs typeface="Times New Roman" pitchFamily="18" charset="0"/>
            </a:endParaRPr>
          </a:p>
          <a:p>
            <a:pPr lvl="0">
              <a:buFont typeface="Wingdings" pitchFamily="2" charset="2"/>
              <a:buChar char="§"/>
            </a:pPr>
            <a:r>
              <a:rPr lang="fr-FR" sz="2400" dirty="0" smtClean="0">
                <a:latin typeface="Times New Roman" pitchFamily="18" charset="0"/>
                <a:cs typeface="Times New Roman" pitchFamily="18" charset="0"/>
              </a:rPr>
              <a:t>Encourager et rehausser la diversité et les normes esthétiques par la diversification des typologies d’habitat ; </a:t>
            </a:r>
          </a:p>
          <a:p>
            <a:pPr lvl="0">
              <a:buFont typeface="Wingdings" pitchFamily="2" charset="2"/>
              <a:buChar char="§"/>
            </a:pPr>
            <a:endParaRPr lang="fr-FR" sz="1200" dirty="0" smtClean="0">
              <a:latin typeface="Times New Roman" pitchFamily="18" charset="0"/>
              <a:cs typeface="Times New Roman" pitchFamily="18" charset="0"/>
            </a:endParaRPr>
          </a:p>
          <a:p>
            <a:pPr lvl="0">
              <a:buFont typeface="Wingdings" pitchFamily="2" charset="2"/>
              <a:buChar char="§"/>
            </a:pPr>
            <a:r>
              <a:rPr lang="fr-FR" sz="2400" dirty="0" smtClean="0">
                <a:latin typeface="Times New Roman" pitchFamily="18" charset="0"/>
                <a:cs typeface="Times New Roman" pitchFamily="18" charset="0"/>
              </a:rPr>
              <a:t>Encourager le brassage culturel entre les groupes ; </a:t>
            </a:r>
          </a:p>
          <a:p>
            <a:pPr lvl="0">
              <a:buFont typeface="Wingdings" pitchFamily="2" charset="2"/>
              <a:buChar char="§"/>
            </a:pPr>
            <a:endParaRPr lang="fr-FR" sz="1200" dirty="0" smtClean="0">
              <a:latin typeface="Times New Roman" pitchFamily="18" charset="0"/>
              <a:cs typeface="Times New Roman" pitchFamily="18" charset="0"/>
            </a:endParaRPr>
          </a:p>
          <a:p>
            <a:pPr lvl="0">
              <a:buFont typeface="Wingdings" pitchFamily="2" charset="2"/>
              <a:buChar char="§"/>
            </a:pPr>
            <a:r>
              <a:rPr lang="fr-FR" sz="2400" dirty="0" smtClean="0">
                <a:latin typeface="Times New Roman" pitchFamily="18" charset="0"/>
                <a:cs typeface="Times New Roman" pitchFamily="18" charset="0"/>
              </a:rPr>
              <a:t>Accroître l’égalité des chances pour une participation active des individus dans la vie économique et politique ;</a:t>
            </a:r>
          </a:p>
          <a:p>
            <a:pPr lvl="0">
              <a:buFont typeface="Wingdings" pitchFamily="2" charset="2"/>
              <a:buChar char="§"/>
            </a:pPr>
            <a:endParaRPr lang="fr-FR" sz="1200" dirty="0" smtClean="0">
              <a:latin typeface="Times New Roman" pitchFamily="18" charset="0"/>
              <a:cs typeface="Times New Roman" pitchFamily="18" charset="0"/>
            </a:endParaRPr>
          </a:p>
          <a:p>
            <a:pPr lvl="0">
              <a:buFont typeface="Wingdings" pitchFamily="2" charset="2"/>
              <a:buChar char="§"/>
            </a:pPr>
            <a:r>
              <a:rPr lang="fr-FR" sz="2400" dirty="0" smtClean="0">
                <a:latin typeface="Times New Roman" pitchFamily="18" charset="0"/>
                <a:cs typeface="Times New Roman" pitchFamily="18" charset="0"/>
              </a:rPr>
              <a:t>Promouvoir l'harmonie sociale en réduisant les tensions sociales et raciales ;</a:t>
            </a:r>
          </a:p>
          <a:p>
            <a:pPr lvl="0">
              <a:buFont typeface="Wingdings" pitchFamily="2" charset="2"/>
              <a:buChar char="§"/>
            </a:pPr>
            <a:endParaRPr lang="fr-FR" sz="1200" dirty="0" smtClean="0">
              <a:latin typeface="Times New Roman" pitchFamily="18" charset="0"/>
              <a:cs typeface="Times New Roman" pitchFamily="18" charset="0"/>
            </a:endParaRPr>
          </a:p>
          <a:p>
            <a:pPr lvl="0">
              <a:buFont typeface="Wingdings" pitchFamily="2" charset="2"/>
              <a:buChar char="§"/>
            </a:pPr>
            <a:r>
              <a:rPr lang="fr-FR" sz="2400" dirty="0" smtClean="0">
                <a:latin typeface="Times New Roman" pitchFamily="18" charset="0"/>
                <a:cs typeface="Times New Roman" pitchFamily="18" charset="0"/>
              </a:rPr>
              <a:t>Promouvoir le contraste social afin de favoriser la maturation individuelle et sociale (la coopération des vertus du conflit et de la dissonance) ;</a:t>
            </a:r>
          </a:p>
          <a:p>
            <a:pPr>
              <a:buFont typeface="Wingdings" pitchFamily="2" charset="2"/>
              <a:buChar char="§"/>
            </a:pPr>
            <a:endParaRPr lang="fr-FR" sz="2400" dirty="0" smtClean="0">
              <a:latin typeface="Times New Roman" pitchFamily="18" charset="0"/>
              <a:cs typeface="Times New Roman" pitchFamily="18" charset="0"/>
            </a:endParaRPr>
          </a:p>
          <a:p>
            <a:pPr>
              <a:buFont typeface="Wingdings" pitchFamily="2" charset="2"/>
              <a:buChar char="§"/>
            </a:pPr>
            <a:endParaRPr lang="fr-FR" sz="2400" dirty="0" smtClean="0">
              <a:latin typeface="Times New Roman" pitchFamily="18" charset="0"/>
              <a:cs typeface="Times New Roman" pitchFamily="18" charset="0"/>
            </a:endParaRPr>
          </a:p>
          <a:p>
            <a:pPr>
              <a:buNone/>
            </a:pPr>
            <a:r>
              <a:rPr lang="fr-FR" sz="2400" dirty="0" smtClean="0">
                <a:latin typeface="Times New Roman" pitchFamily="18" charset="0"/>
                <a:cs typeface="Times New Roman" pitchFamily="18" charset="0"/>
              </a:rPr>
              <a:t> </a:t>
            </a:r>
          </a:p>
          <a:p>
            <a:pPr>
              <a:buFont typeface="Wingdings" pitchFamily="2" charset="2"/>
              <a:buChar char="§"/>
            </a:pPr>
            <a:endParaRPr lang="en-US" sz="2400"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498418" y="-71462"/>
            <a:ext cx="8429652" cy="4786346"/>
          </a:xfrm>
        </p:spPr>
        <p:txBody>
          <a:bodyPr>
            <a:noAutofit/>
          </a:bodyPr>
          <a:lstStyle/>
          <a:p>
            <a:pPr>
              <a:buNone/>
            </a:pPr>
            <a:r>
              <a:rPr lang="fr-FR" sz="2400" dirty="0" smtClean="0">
                <a:latin typeface="Times New Roman" pitchFamily="18" charset="0"/>
                <a:cs typeface="Times New Roman" pitchFamily="18" charset="0"/>
              </a:rPr>
              <a:t>	</a:t>
            </a:r>
          </a:p>
          <a:p>
            <a:pPr lvl="0">
              <a:buFont typeface="Wingdings" pitchFamily="2" charset="2"/>
              <a:buChar char="§"/>
            </a:pPr>
            <a:r>
              <a:rPr lang="fr-FR" sz="2400" dirty="0" smtClean="0">
                <a:latin typeface="Times New Roman" pitchFamily="18" charset="0"/>
                <a:cs typeface="Times New Roman" pitchFamily="18" charset="0"/>
              </a:rPr>
              <a:t>Améliorer le fonctionnement physique de la ville et de ses habitants ;  </a:t>
            </a:r>
          </a:p>
          <a:p>
            <a:pPr lvl="0">
              <a:buNone/>
            </a:pPr>
            <a:r>
              <a:rPr lang="fr-FR" sz="2400" dirty="0" smtClean="0">
                <a:latin typeface="Times New Roman" pitchFamily="18" charset="0"/>
                <a:cs typeface="Times New Roman" pitchFamily="18" charset="0"/>
              </a:rPr>
              <a:t> </a:t>
            </a:r>
          </a:p>
          <a:p>
            <a:pPr>
              <a:buFont typeface="Wingdings" pitchFamily="2" charset="2"/>
              <a:buChar char="§"/>
            </a:pPr>
            <a:r>
              <a:rPr lang="fr-FR" sz="2400" dirty="0" smtClean="0">
                <a:latin typeface="Times New Roman" pitchFamily="18" charset="0"/>
                <a:cs typeface="Times New Roman" pitchFamily="18" charset="0"/>
              </a:rPr>
              <a:t>Aider à maintenir la stabilité dans les zones résidentielles pour préserver les réseaux sociaux ;</a:t>
            </a:r>
          </a:p>
          <a:p>
            <a:pPr>
              <a:buFont typeface="Wingdings" pitchFamily="2" charset="2"/>
              <a:buChar char="§"/>
            </a:pPr>
            <a:endParaRPr lang="fr-FR" sz="2400" dirty="0" smtClean="0">
              <a:latin typeface="Times New Roman" pitchFamily="18" charset="0"/>
              <a:cs typeface="Times New Roman" pitchFamily="18" charset="0"/>
            </a:endParaRPr>
          </a:p>
          <a:p>
            <a:pPr lvl="0">
              <a:buFont typeface="Wingdings" pitchFamily="2" charset="2"/>
              <a:buChar char="§"/>
            </a:pPr>
            <a:r>
              <a:rPr lang="fr-FR" sz="2400" dirty="0" smtClean="0">
                <a:latin typeface="Times New Roman" pitchFamily="18" charset="0"/>
                <a:cs typeface="Times New Roman" pitchFamily="18" charset="0"/>
              </a:rPr>
              <a:t>Refléter la diversité des activités économiques, des services publics et des profils socioéconomiques afin que chaque territoire puisse être le reflet du monde urbain moderne ;</a:t>
            </a:r>
          </a:p>
          <a:p>
            <a:pPr lvl="0">
              <a:buNone/>
            </a:pPr>
            <a:endParaRPr lang="fr-FR" sz="2400" dirty="0" smtClean="0">
              <a:latin typeface="Times New Roman" pitchFamily="18" charset="0"/>
              <a:cs typeface="Times New Roman" pitchFamily="18" charset="0"/>
            </a:endParaRPr>
          </a:p>
          <a:p>
            <a:pPr lvl="0">
              <a:buFont typeface="Wingdings" pitchFamily="2" charset="2"/>
              <a:buChar char="§"/>
            </a:pPr>
            <a:r>
              <a:rPr lang="fr-FR" sz="2400" dirty="0" smtClean="0">
                <a:latin typeface="Times New Roman" pitchFamily="18" charset="0"/>
                <a:cs typeface="Times New Roman" pitchFamily="18" charset="0"/>
              </a:rPr>
              <a:t>Assurer la liberté des choix en matière de logement à travers l’encouragement de l’accès au logement pour les familles pauvres, monoparentales, les personnes sans-abri, les adolescents…</a:t>
            </a:r>
          </a:p>
          <a:p>
            <a:pPr>
              <a:buFont typeface="Wingdings" pitchFamily="2" charset="2"/>
              <a:buChar char="§"/>
            </a:pPr>
            <a:endParaRPr lang="fr-FR" sz="2400" dirty="0" smtClean="0">
              <a:latin typeface="Times New Roman" pitchFamily="18" charset="0"/>
              <a:cs typeface="Times New Roman" pitchFamily="18" charset="0"/>
            </a:endParaRPr>
          </a:p>
          <a:p>
            <a:pPr>
              <a:buFont typeface="Wingdings" pitchFamily="2" charset="2"/>
              <a:buChar char="§"/>
            </a:pPr>
            <a:endParaRPr lang="fr-FR" sz="2400" dirty="0" smtClean="0">
              <a:latin typeface="Times New Roman" pitchFamily="18" charset="0"/>
              <a:cs typeface="Times New Roman" pitchFamily="18" charset="0"/>
            </a:endParaRPr>
          </a:p>
          <a:p>
            <a:pPr>
              <a:buNone/>
            </a:pPr>
            <a:r>
              <a:rPr lang="fr-FR" sz="2400" dirty="0" smtClean="0">
                <a:latin typeface="Times New Roman" pitchFamily="18" charset="0"/>
                <a:cs typeface="Times New Roman" pitchFamily="18" charset="0"/>
              </a:rPr>
              <a:t> </a:t>
            </a:r>
          </a:p>
          <a:p>
            <a:pPr>
              <a:buFont typeface="Wingdings" pitchFamily="2" charset="2"/>
              <a:buChar char="§"/>
            </a:pPr>
            <a:endParaRPr lang="en-US" sz="2400"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Rot="1" noChangeArrowheads="1"/>
          </p:cNvSpPr>
          <p:nvPr/>
        </p:nvSpPr>
        <p:spPr>
          <a:xfrm>
            <a:off x="142844" y="1000108"/>
            <a:ext cx="8429652" cy="107157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Cela suppose que l’on peut agir sur les rapports sociaux en manipulant les composantes spatiales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US"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Rectangle 3"/>
          <p:cNvSpPr txBox="1">
            <a:spLocks noRot="1" noChangeArrowheads="1"/>
          </p:cNvSpPr>
          <p:nvPr/>
        </p:nvSpPr>
        <p:spPr>
          <a:xfrm>
            <a:off x="214282" y="4286256"/>
            <a:ext cx="8429652" cy="114300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La juxtaposition ne crée pas nécessairement le lien social et les conduites de la mixité ne se décrètent pas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US"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6" name="Rectangle 3"/>
          <p:cNvSpPr txBox="1">
            <a:spLocks noRot="1" noChangeArrowheads="1"/>
          </p:cNvSpPr>
          <p:nvPr/>
        </p:nvSpPr>
        <p:spPr>
          <a:xfrm>
            <a:off x="142844" y="2714620"/>
            <a:ext cx="8429652" cy="128590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Des réserves ont été émises quant aux effets bénéfiques de la proximité spatiale sur les interactions sociales </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US"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358775" y="642918"/>
            <a:ext cx="8785225" cy="1143008"/>
          </a:xfrm>
        </p:spPr>
        <p:txBody>
          <a:bodyPr>
            <a:noAutofit/>
          </a:bodyPr>
          <a:lstStyle/>
          <a:p>
            <a:pPr>
              <a:lnSpc>
                <a:spcPct val="90000"/>
              </a:lnSpc>
              <a:buNone/>
            </a:pPr>
            <a:r>
              <a:rPr lang="fr-FR" b="1" dirty="0" smtClean="0">
                <a:latin typeface="Times New Roman" pitchFamily="18" charset="0"/>
                <a:cs typeface="Times New Roman" pitchFamily="18" charset="0"/>
              </a:rPr>
              <a:t>	Les réflexions sur la mixité se positionnent à deux niveaux :</a:t>
            </a:r>
          </a:p>
          <a:p>
            <a:pPr>
              <a:lnSpc>
                <a:spcPct val="90000"/>
              </a:lnSpc>
              <a:buFont typeface="Arial" pitchFamily="34" charset="0"/>
              <a:buNone/>
            </a:pPr>
            <a:endParaRPr lang="en-US" sz="2000" dirty="0">
              <a:latin typeface="Times New Roman" pitchFamily="18" charset="0"/>
              <a:cs typeface="Times New Roman" pitchFamily="18" charset="0"/>
            </a:endParaRPr>
          </a:p>
        </p:txBody>
      </p:sp>
      <p:sp>
        <p:nvSpPr>
          <p:cNvPr id="3" name="Rectangle 3"/>
          <p:cNvSpPr txBox="1">
            <a:spLocks noRot="1" noChangeArrowheads="1"/>
          </p:cNvSpPr>
          <p:nvPr/>
        </p:nvSpPr>
        <p:spPr>
          <a:xfrm>
            <a:off x="358775" y="2285992"/>
            <a:ext cx="8785225" cy="1214446"/>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
              <a:tabLst/>
              <a:defRPr/>
            </a:pPr>
            <a:r>
              <a:rPr kumimoji="0" lang="fr-FR"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Le premier la taxe de discours idéologique et politique </a:t>
            </a:r>
            <a:r>
              <a:rPr kumimoji="0" lang="fr-FR"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endParaRPr kumimoji="0" lang="fr-FR"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4" name="Rectangle 3"/>
          <p:cNvSpPr txBox="1">
            <a:spLocks noRot="1" noChangeArrowheads="1"/>
          </p:cNvSpPr>
          <p:nvPr/>
        </p:nvSpPr>
        <p:spPr>
          <a:xfrm>
            <a:off x="358775" y="4071942"/>
            <a:ext cx="8785225" cy="128588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
              <a:tabLst/>
              <a:defRPr/>
            </a:pPr>
            <a:r>
              <a:rPr kumimoji="0" lang="fr-FR"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Le second la réduit à un enjeu technique qui concerne davantage les aménageurs.</a:t>
            </a: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checkerboard(across)">
                                      <p:cBhvr>
                                        <p:cTn id="7" dur="500"/>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half" idx="1"/>
          </p:nvPr>
        </p:nvSpPr>
        <p:spPr>
          <a:xfrm>
            <a:off x="428596" y="2428868"/>
            <a:ext cx="8286808" cy="857256"/>
          </a:xfrm>
        </p:spPr>
        <p:txBody>
          <a:bodyPr>
            <a:normAutofit/>
          </a:bodyPr>
          <a:lstStyle/>
          <a:p>
            <a:pPr algn="ctr">
              <a:buNone/>
            </a:pPr>
            <a:r>
              <a:rPr lang="fr-FR" b="1" dirty="0" smtClean="0">
                <a:solidFill>
                  <a:srgbClr val="C00000"/>
                </a:solidFill>
                <a:latin typeface="Times New Roman" pitchFamily="18" charset="0"/>
                <a:cs typeface="Times New Roman" pitchFamily="18" charset="0"/>
              </a:rPr>
              <a:t>Le droit à la ville</a:t>
            </a:r>
          </a:p>
          <a:p>
            <a:pPr algn="ctr"/>
            <a:endParaRPr lang="fr-FR" b="1" dirty="0" smtClean="0">
              <a:solidFill>
                <a:srgbClr val="C00000"/>
              </a:solidFill>
              <a:latin typeface="Times New Roman" pitchFamily="18" charset="0"/>
              <a:cs typeface="Times New Roman" pitchFamily="18" charset="0"/>
            </a:endParaRPr>
          </a:p>
          <a:p>
            <a:pPr algn="ctr">
              <a:buNone/>
            </a:pPr>
            <a:endParaRPr lang="fr-FR" b="1" dirty="0">
              <a:solidFill>
                <a:srgbClr val="C00000"/>
              </a:solidFill>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142844" y="-24"/>
            <a:ext cx="8785225" cy="642942"/>
          </a:xfrm>
        </p:spPr>
        <p:txBody>
          <a:bodyPr>
            <a:noAutofit/>
          </a:bodyPr>
          <a:lstStyle/>
          <a:p>
            <a:r>
              <a:rPr lang="fr-FR" b="1" dirty="0" smtClean="0">
                <a:latin typeface="Times New Roman" pitchFamily="18" charset="0"/>
                <a:cs typeface="Times New Roman" pitchFamily="18" charset="0"/>
              </a:rPr>
              <a:t>Etalement de la ville par juxtaposition.</a:t>
            </a:r>
          </a:p>
          <a:p>
            <a:pPr algn="l">
              <a:lnSpc>
                <a:spcPct val="90000"/>
              </a:lnSpc>
              <a:buFont typeface="Arial" pitchFamily="34" charset="0"/>
              <a:buNone/>
            </a:pPr>
            <a:endParaRPr lang="fr-FR" sz="2800" b="1" dirty="0">
              <a:latin typeface="Times New Roman" pitchFamily="18" charset="0"/>
              <a:cs typeface="Times New Roman" pitchFamily="18" charset="0"/>
            </a:endParaRPr>
          </a:p>
          <a:p>
            <a:pPr>
              <a:lnSpc>
                <a:spcPct val="90000"/>
              </a:lnSpc>
              <a:buFont typeface="Arial" pitchFamily="34" charset="0"/>
              <a:buNone/>
            </a:pPr>
            <a:endParaRPr lang="en-US" sz="2000" b="1" dirty="0">
              <a:latin typeface="Times New Roman" pitchFamily="18" charset="0"/>
              <a:cs typeface="Times New Roman" pitchFamily="18" charset="0"/>
            </a:endParaRPr>
          </a:p>
        </p:txBody>
      </p:sp>
      <p:pic>
        <p:nvPicPr>
          <p:cNvPr id="111618" name="Picture 2" descr="E:\karibi khadija\khadija karibi\khadija\ENA\Casablanca\Photos CASA\12805690_234157740264334_7968890390974695190_n.jpg"/>
          <p:cNvPicPr>
            <a:picLocks noChangeAspect="1" noChangeArrowheads="1"/>
          </p:cNvPicPr>
          <p:nvPr/>
        </p:nvPicPr>
        <p:blipFill>
          <a:blip r:embed="rId2"/>
          <a:srcRect b="6697"/>
          <a:stretch>
            <a:fillRect/>
          </a:stretch>
        </p:blipFill>
        <p:spPr bwMode="auto">
          <a:xfrm>
            <a:off x="-41037" y="600078"/>
            <a:ext cx="9185037" cy="5972194"/>
          </a:xfrm>
          <a:prstGeom prst="rect">
            <a:avLst/>
          </a:prstGeo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checkerboard(across)">
                                      <p:cBhvr>
                                        <p:cTn id="7" dur="500"/>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1618"/>
                                        </p:tgtEl>
                                        <p:attrNameLst>
                                          <p:attrName>style.visibility</p:attrName>
                                        </p:attrNameLst>
                                      </p:cBhvr>
                                      <p:to>
                                        <p:strVal val="visible"/>
                                      </p:to>
                                    </p:set>
                                    <p:animEffect transition="in" filter="checkerboard(across)">
                                      <p:cBhvr>
                                        <p:cTn id="12"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E:\karibi khadija\khadija karibi\khadija\ENA\Casablanca\17546845_1497627653611627_7876715089206325719_o.jpg"/>
          <p:cNvPicPr>
            <a:picLocks noChangeAspect="1" noChangeArrowheads="1"/>
          </p:cNvPicPr>
          <p:nvPr/>
        </p:nvPicPr>
        <p:blipFill>
          <a:blip r:embed="rId2"/>
          <a:srcRect/>
          <a:stretch>
            <a:fillRect/>
          </a:stretch>
        </p:blipFill>
        <p:spPr bwMode="auto">
          <a:xfrm>
            <a:off x="71438" y="571480"/>
            <a:ext cx="8858280" cy="2776768"/>
          </a:xfrm>
          <a:prstGeom prst="rect">
            <a:avLst/>
          </a:prstGeom>
          <a:noFill/>
        </p:spPr>
      </p:pic>
      <p:pic>
        <p:nvPicPr>
          <p:cNvPr id="171011" name="Picture 3" descr="E:\karibi khadija\khadija karibi\khadija\ENA\Casablanca\17807635_1503223406385385_1284834459466004406_o.jpg"/>
          <p:cNvPicPr>
            <a:picLocks noChangeAspect="1" noChangeArrowheads="1"/>
          </p:cNvPicPr>
          <p:nvPr/>
        </p:nvPicPr>
        <p:blipFill>
          <a:blip r:embed="rId3"/>
          <a:srcRect/>
          <a:stretch>
            <a:fillRect/>
          </a:stretch>
        </p:blipFill>
        <p:spPr bwMode="auto">
          <a:xfrm>
            <a:off x="142876" y="3643314"/>
            <a:ext cx="8858280" cy="2811841"/>
          </a:xfrm>
          <a:prstGeom prst="rect">
            <a:avLst/>
          </a:prstGeom>
          <a:noFill/>
        </p:spPr>
      </p:pic>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142844" y="214290"/>
            <a:ext cx="8785225" cy="642942"/>
          </a:xfrm>
        </p:spPr>
        <p:txBody>
          <a:bodyPr>
            <a:noAutofit/>
          </a:bodyPr>
          <a:lstStyle/>
          <a:p>
            <a:pPr>
              <a:buFont typeface="Wingdings" pitchFamily="2" charset="2"/>
              <a:buChar char="§"/>
            </a:pPr>
            <a:r>
              <a:rPr lang="fr-FR" b="1" dirty="0" smtClean="0">
                <a:latin typeface="Times New Roman" pitchFamily="18" charset="0"/>
                <a:cs typeface="Times New Roman" pitchFamily="18" charset="0"/>
              </a:rPr>
              <a:t>Généralisation de l’automobile</a:t>
            </a:r>
          </a:p>
          <a:p>
            <a:pPr algn="l">
              <a:lnSpc>
                <a:spcPct val="90000"/>
              </a:lnSpc>
              <a:buFont typeface="Wingdings" pitchFamily="2" charset="2"/>
              <a:buChar char="§"/>
            </a:pPr>
            <a:endParaRPr lang="fr-FR" sz="2800" b="1" dirty="0">
              <a:latin typeface="Times New Roman" pitchFamily="18" charset="0"/>
              <a:cs typeface="Times New Roman" pitchFamily="18" charset="0"/>
            </a:endParaRPr>
          </a:p>
          <a:p>
            <a:pPr>
              <a:lnSpc>
                <a:spcPct val="90000"/>
              </a:lnSpc>
              <a:buFont typeface="Wingdings" pitchFamily="2" charset="2"/>
              <a:buChar char="§"/>
            </a:pPr>
            <a:endParaRPr lang="en-US" sz="2000" b="1" dirty="0">
              <a:latin typeface="Times New Roman" pitchFamily="18" charset="0"/>
              <a:cs typeface="Times New Roman" pitchFamily="18" charset="0"/>
            </a:endParaRPr>
          </a:p>
        </p:txBody>
      </p:sp>
      <p:sp>
        <p:nvSpPr>
          <p:cNvPr id="47108" name="AutoShape 4" descr="RÃ©sultat de recherche d'images pour &quot;embouteillage Casablanca&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7110" name="AutoShape 6" descr="RÃ©sultat de recherche d'images pour &quot;embouteillage Casablanca&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7112" name="Picture 8" descr="Image associÃ©e"/>
          <p:cNvPicPr>
            <a:picLocks noChangeAspect="1" noChangeArrowheads="1"/>
          </p:cNvPicPr>
          <p:nvPr/>
        </p:nvPicPr>
        <p:blipFill>
          <a:blip r:embed="rId2"/>
          <a:srcRect/>
          <a:stretch>
            <a:fillRect/>
          </a:stretch>
        </p:blipFill>
        <p:spPr bwMode="auto">
          <a:xfrm>
            <a:off x="285720" y="857232"/>
            <a:ext cx="8534400" cy="5695950"/>
          </a:xfrm>
          <a:prstGeom prst="rect">
            <a:avLst/>
          </a:prstGeom>
          <a:noFill/>
        </p:spPr>
      </p:pic>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142844" y="2143116"/>
            <a:ext cx="8785225" cy="2214578"/>
          </a:xfrm>
        </p:spPr>
        <p:txBody>
          <a:bodyPr>
            <a:noAutofit/>
          </a:bodyPr>
          <a:lstStyle/>
          <a:p>
            <a:pPr>
              <a:buFont typeface="Wingdings" pitchFamily="2" charset="2"/>
              <a:buChar char="§"/>
            </a:pPr>
            <a:r>
              <a:rPr lang="fr-FR" dirty="0" smtClean="0">
                <a:latin typeface="Times New Roman" pitchFamily="18" charset="0"/>
                <a:cs typeface="Times New Roman" pitchFamily="18" charset="0"/>
              </a:rPr>
              <a:t>Ceci s’applique également à certains équipements de services et de loisirs qui, de facto, ne sont visités que par les personnes ayant un moyen de transport individuel, une tranche de la population est ainsi condamnée à l’immobilité.</a:t>
            </a:r>
          </a:p>
          <a:p>
            <a:pPr>
              <a:buNone/>
            </a:pPr>
            <a:endParaRPr lang="fr-FR" sz="2800" dirty="0">
              <a:latin typeface="Times New Roman" pitchFamily="18" charset="0"/>
              <a:cs typeface="Times New Roman" pitchFamily="18" charset="0"/>
            </a:endParaRPr>
          </a:p>
          <a:p>
            <a:pPr>
              <a:lnSpc>
                <a:spcPct val="90000"/>
              </a:lnSpc>
              <a:buFont typeface="Wingdings" pitchFamily="2" charset="2"/>
              <a:buChar char="§"/>
            </a:pPr>
            <a:endParaRPr lang="en-US" sz="2000" dirty="0">
              <a:latin typeface="Times New Roman" pitchFamily="18" charset="0"/>
              <a:cs typeface="Times New Roman" pitchFamily="18" charset="0"/>
            </a:endParaRPr>
          </a:p>
        </p:txBody>
      </p:sp>
      <p:sp>
        <p:nvSpPr>
          <p:cNvPr id="3" name="Rectangle 3"/>
          <p:cNvSpPr txBox="1">
            <a:spLocks noRot="1" noChangeArrowheads="1"/>
          </p:cNvSpPr>
          <p:nvPr/>
        </p:nvSpPr>
        <p:spPr>
          <a:xfrm>
            <a:off x="142844" y="357166"/>
            <a:ext cx="8785225" cy="150019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Quartiers entiers se trouvent isolés et voués à l’exclusion par l’absence des moyens de transport en commun. </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
              <a:tabLst/>
              <a:defRPr/>
            </a:pPr>
            <a:endParaRPr kumimoji="0" lang="en-US"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4" name="Rectangle 3"/>
          <p:cNvSpPr txBox="1">
            <a:spLocks noRot="1" noChangeArrowheads="1"/>
          </p:cNvSpPr>
          <p:nvPr/>
        </p:nvSpPr>
        <p:spPr>
          <a:xfrm>
            <a:off x="144493" y="4500570"/>
            <a:ext cx="8785225" cy="221457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fr-FR"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La différenciation d’accès à l’ensemble de la ville se transforme en inégalité et c’est en tant que telle qu’elle est critiquée.</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
              <a:tabLst/>
              <a:defRPr/>
            </a:pPr>
            <a:endParaRPr kumimoji="0" lang="en-US" sz="20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6083">
                                            <p:txEl>
                                              <p:pRg st="0" end="0"/>
                                            </p:txEl>
                                          </p:spTgt>
                                        </p:tgtEl>
                                        <p:attrNameLst>
                                          <p:attrName>style.visibility</p:attrName>
                                        </p:attrNameLst>
                                      </p:cBhvr>
                                      <p:to>
                                        <p:strVal val="visible"/>
                                      </p:to>
                                    </p:set>
                                    <p:animEffect transition="in" filter="checkerboard(across)">
                                      <p:cBhvr>
                                        <p:cTn id="12" dur="500"/>
                                        <p:tgtEl>
                                          <p:spTgt spid="460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P spid="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142844" y="1214422"/>
            <a:ext cx="8785225" cy="2214578"/>
          </a:xfrm>
        </p:spPr>
        <p:txBody>
          <a:bodyPr>
            <a:noAutofit/>
          </a:bodyPr>
          <a:lstStyle/>
          <a:p>
            <a:pPr>
              <a:buFont typeface="Wingdings" pitchFamily="2" charset="2"/>
              <a:buChar char="§"/>
            </a:pPr>
            <a:r>
              <a:rPr lang="fr-FR" sz="2800" dirty="0" smtClean="0">
                <a:latin typeface="Times New Roman" pitchFamily="18" charset="0"/>
                <a:cs typeface="Times New Roman" pitchFamily="18" charset="0"/>
              </a:rPr>
              <a:t>Ce n’est qu’avec les émeutes répétitives des années 1980, que « </a:t>
            </a:r>
            <a:r>
              <a:rPr lang="fr-FR" sz="2800" i="1" dirty="0" smtClean="0">
                <a:latin typeface="Times New Roman" pitchFamily="18" charset="0"/>
                <a:cs typeface="Times New Roman" pitchFamily="18" charset="0"/>
              </a:rPr>
              <a:t>la problématique urbaine n’est plus perçue officiellement comme une crise quantitative du logement, mais comme crise qui englobe le champ urbain en totalité »</a:t>
            </a:r>
            <a:r>
              <a:rPr lang="fr-FR" sz="2800" dirty="0" smtClean="0">
                <a:latin typeface="Times New Roman" pitchFamily="18" charset="0"/>
                <a:cs typeface="Times New Roman" pitchFamily="18" charset="0"/>
              </a:rPr>
              <a:t>.</a:t>
            </a:r>
          </a:p>
          <a:p>
            <a:pPr>
              <a:buFont typeface="Wingdings" pitchFamily="2" charset="2"/>
              <a:buChar char="§"/>
            </a:pPr>
            <a:endParaRPr lang="fr-FR" sz="2800" dirty="0" smtClean="0">
              <a:latin typeface="Times New Roman" pitchFamily="18" charset="0"/>
              <a:cs typeface="Times New Roman" pitchFamily="18" charset="0"/>
            </a:endParaRPr>
          </a:p>
          <a:p>
            <a:pPr>
              <a:buFont typeface="Wingdings" pitchFamily="2" charset="2"/>
              <a:buChar char="§"/>
            </a:pPr>
            <a:endParaRPr lang="fr-FR" sz="2800" dirty="0" smtClean="0">
              <a:latin typeface="Times New Roman" pitchFamily="18" charset="0"/>
              <a:cs typeface="Times New Roman" pitchFamily="18" charset="0"/>
            </a:endParaRPr>
          </a:p>
          <a:p>
            <a:pPr algn="r">
              <a:buNone/>
            </a:pPr>
            <a:r>
              <a:rPr lang="fr-FR" sz="2000" dirty="0" smtClean="0">
                <a:latin typeface="Times New Roman" pitchFamily="18" charset="0"/>
                <a:cs typeface="Times New Roman" pitchFamily="18" charset="0"/>
              </a:rPr>
              <a:t>RACHIK Abderrahmane, </a:t>
            </a:r>
            <a:r>
              <a:rPr lang="fr-FR" sz="2000" i="1" dirty="0" smtClean="0">
                <a:latin typeface="Times New Roman" pitchFamily="18" charset="0"/>
                <a:cs typeface="Times New Roman" pitchFamily="18" charset="0"/>
              </a:rPr>
              <a:t>villes et pouvoirs au Maroc</a:t>
            </a:r>
            <a:r>
              <a:rPr lang="fr-FR" sz="2000" dirty="0" smtClean="0">
                <a:latin typeface="Times New Roman" pitchFamily="18" charset="0"/>
                <a:cs typeface="Times New Roman" pitchFamily="18" charset="0"/>
              </a:rPr>
              <a:t>, Afrique-Orient, Casablanca, 1995</a:t>
            </a:r>
            <a:r>
              <a:rPr lang="fr-FR" sz="2800" dirty="0" smtClean="0">
                <a:latin typeface="Times New Roman" pitchFamily="18" charset="0"/>
                <a:cs typeface="Times New Roman" pitchFamily="18" charset="0"/>
              </a:rPr>
              <a:t>.</a:t>
            </a:r>
          </a:p>
          <a:p>
            <a:pPr>
              <a:buFont typeface="Wingdings" pitchFamily="2" charset="2"/>
              <a:buChar char="§"/>
            </a:pPr>
            <a:endParaRPr lang="fr-FR" sz="2800" dirty="0" smtClean="0">
              <a:latin typeface="Times New Roman" pitchFamily="18" charset="0"/>
              <a:cs typeface="Times New Roman" pitchFamily="18" charset="0"/>
            </a:endParaRPr>
          </a:p>
          <a:p>
            <a:pPr algn="l">
              <a:lnSpc>
                <a:spcPct val="90000"/>
              </a:lnSpc>
              <a:buFont typeface="Wingdings" pitchFamily="2" charset="2"/>
              <a:buChar char="§"/>
            </a:pPr>
            <a:endParaRPr lang="fr-FR" sz="2800" dirty="0">
              <a:latin typeface="Times New Roman" pitchFamily="18" charset="0"/>
              <a:cs typeface="Times New Roman" pitchFamily="18" charset="0"/>
            </a:endParaRPr>
          </a:p>
          <a:p>
            <a:pPr>
              <a:lnSpc>
                <a:spcPct val="90000"/>
              </a:lnSpc>
              <a:buFont typeface="Wingdings" pitchFamily="2" charset="2"/>
              <a:buChar char="§"/>
            </a:pPr>
            <a:endParaRPr lang="en-US" sz="2800"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142844" y="214290"/>
            <a:ext cx="8785225" cy="2214578"/>
          </a:xfrm>
        </p:spPr>
        <p:txBody>
          <a:bodyPr>
            <a:noAutofit/>
          </a:bodyPr>
          <a:lstStyle/>
          <a:p>
            <a:pPr lvl="0">
              <a:buNone/>
            </a:pPr>
            <a:r>
              <a:rPr lang="fr-FR" sz="2000" b="1" i="1" dirty="0" smtClean="0">
                <a:solidFill>
                  <a:srgbClr val="C00000"/>
                </a:solidFill>
                <a:latin typeface="Times New Roman" pitchFamily="18" charset="0"/>
                <a:cs typeface="Times New Roman" pitchFamily="18" charset="0"/>
              </a:rPr>
              <a:t>Censure et autocensure</a:t>
            </a:r>
            <a:endParaRPr lang="fr-FR" sz="2000" dirty="0" smtClean="0">
              <a:solidFill>
                <a:srgbClr val="C00000"/>
              </a:solidFill>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 J’évite de passer devant les cafés d’en bas du boulevard, car j’ai l’impression que les hommes assis sur leur terrasse me dépouillent par leur regard »</a:t>
            </a:r>
          </a:p>
          <a:p>
            <a:pPr>
              <a:buNone/>
            </a:pPr>
            <a:endParaRPr lang="fr-FR" sz="2000" i="1" dirty="0" smtClean="0">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 Les nouvelles classes moyennes supérieures ont commencé à délaisser l’espace public des rues. Par exemple, la gare a perdu de sa noblesse et de sa centralité, et peut-être tout simplement de son centre. Le centre est de plus en plus populaire. Jeunes, moins jeunes, hommes, femmes, en djellabas en foulards, en habit banalement moderne le fréquentent, mais ce n’est pas là que se trouve l’élite, la bourgeoisie, les intellectuels. Le centre est masse »</a:t>
            </a:r>
            <a:r>
              <a:rPr lang="fr-FR" sz="2000" i="1" baseline="30000" dirty="0" smtClean="0">
                <a:latin typeface="Times New Roman" pitchFamily="18" charset="0"/>
                <a:cs typeface="Times New Roman" pitchFamily="18" charset="0"/>
              </a:rPr>
              <a:t> </a:t>
            </a:r>
            <a:r>
              <a:rPr lang="fr-FR" sz="2000" i="1" dirty="0" smtClean="0">
                <a:latin typeface="Times New Roman" pitchFamily="18" charset="0"/>
                <a:cs typeface="Times New Roman" pitchFamily="18" charset="0"/>
              </a:rPr>
              <a:t>.</a:t>
            </a:r>
            <a:endParaRPr lang="fr-FR" sz="2000" dirty="0" smtClean="0">
              <a:latin typeface="Times New Roman" pitchFamily="18" charset="0"/>
              <a:cs typeface="Times New Roman" pitchFamily="18" charset="0"/>
            </a:endParaRPr>
          </a:p>
          <a:p>
            <a:pPr>
              <a:buNone/>
            </a:pPr>
            <a:endParaRPr lang="fr-FR" sz="2000" dirty="0" smtClean="0">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«les classes sociales ont déserté les centres de villes où il ne fait plus bon de se promener, flâner, et encore moins faire du « shopping ». Ce sont les couches populaires qui, dans la ville aujourd’hui « s’approprient» l’espace public, se sentent valorisées par lui.» </a:t>
            </a:r>
            <a:endParaRPr lang="fr-FR" sz="2000" dirty="0" smtClean="0">
              <a:latin typeface="Times New Roman" pitchFamily="18" charset="0"/>
              <a:cs typeface="Times New Roman" pitchFamily="18" charset="0"/>
            </a:endParaRPr>
          </a:p>
          <a:p>
            <a:pPr>
              <a:buNone/>
            </a:pPr>
            <a:endParaRPr lang="fr-FR" sz="2000" dirty="0" smtClean="0">
              <a:latin typeface="Times New Roman" pitchFamily="18" charset="0"/>
              <a:cs typeface="Times New Roman" pitchFamily="18" charset="0"/>
            </a:endParaRPr>
          </a:p>
          <a:p>
            <a:endParaRPr lang="fr-FR" sz="2000" dirty="0" smtClean="0">
              <a:latin typeface="Times New Roman" pitchFamily="18" charset="0"/>
              <a:cs typeface="Times New Roman" pitchFamily="18" charset="0"/>
            </a:endParaRPr>
          </a:p>
          <a:p>
            <a:pPr algn="l">
              <a:lnSpc>
                <a:spcPct val="90000"/>
              </a:lnSpc>
              <a:buFont typeface="Arial" pitchFamily="34" charset="0"/>
              <a:buNone/>
            </a:pPr>
            <a:endParaRPr lang="fr-FR" sz="2000" dirty="0">
              <a:latin typeface="Times New Roman" pitchFamily="18" charset="0"/>
              <a:cs typeface="Times New Roman" pitchFamily="18" charset="0"/>
            </a:endParaRPr>
          </a:p>
          <a:p>
            <a:pPr>
              <a:lnSpc>
                <a:spcPct val="90000"/>
              </a:lnSpc>
              <a:buFont typeface="Arial" pitchFamily="34" charset="0"/>
              <a:buNone/>
            </a:pPr>
            <a:endParaRPr lang="en-US" sz="2000"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714480" y="2571744"/>
            <a:ext cx="7215206" cy="1143000"/>
          </a:xfrm>
        </p:spPr>
        <p:txBody>
          <a:bodyPr>
            <a:normAutofit fontScale="90000"/>
          </a:bodyPr>
          <a:lstStyle/>
          <a:p>
            <a:r>
              <a:rPr lang="fr-FR" b="1" dirty="0" smtClean="0">
                <a:solidFill>
                  <a:srgbClr val="C00000"/>
                </a:solidFill>
                <a:latin typeface="Times New Roman" pitchFamily="18" charset="0"/>
                <a:cs typeface="Times New Roman" pitchFamily="18" charset="0"/>
              </a:rPr>
              <a:t>Espaces publics, espaces des uns ou espaces de tous ? </a:t>
            </a:r>
            <a:endParaRPr lang="fr-FR" dirty="0">
              <a:solidFill>
                <a:srgbClr val="C00000"/>
              </a:solidFill>
              <a:latin typeface="Times New Roman" pitchFamily="18" charset="0"/>
              <a:cs typeface="Times New Roman" pitchFamily="18" charset="0"/>
            </a:endParaRPr>
          </a:p>
        </p:txBody>
      </p:sp>
      <p:sp>
        <p:nvSpPr>
          <p:cNvPr id="5" name="Titre 1"/>
          <p:cNvSpPr txBox="1">
            <a:spLocks/>
          </p:cNvSpPr>
          <p:nvPr/>
        </p:nvSpPr>
        <p:spPr>
          <a:xfrm>
            <a:off x="1928794" y="4857760"/>
            <a:ext cx="7215206"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smtClean="0">
                <a:ln>
                  <a:noFill/>
                </a:ln>
                <a:effectLst/>
                <a:uLnTx/>
                <a:uFillTx/>
                <a:latin typeface="Times New Roman" pitchFamily="18" charset="0"/>
                <a:ea typeface="+mj-ea"/>
                <a:cs typeface="Times New Roman" pitchFamily="18" charset="0"/>
              </a:rPr>
              <a:t>Définition</a:t>
            </a:r>
            <a:r>
              <a:rPr kumimoji="0" lang="fr-FR" sz="3600" b="1" i="0" u="none" strike="noStrike" kern="1200" cap="none" spc="0" normalizeH="0" noProof="0" dirty="0" smtClean="0">
                <a:ln>
                  <a:noFill/>
                </a:ln>
                <a:effectLst/>
                <a:uLnTx/>
                <a:uFillTx/>
                <a:latin typeface="Times New Roman" pitchFamily="18" charset="0"/>
                <a:ea typeface="+mj-ea"/>
                <a:cs typeface="Times New Roman" pitchFamily="18" charset="0"/>
              </a:rPr>
              <a:t> </a:t>
            </a:r>
            <a:endParaRPr kumimoji="0" lang="fr-FR" sz="3600" b="0" i="0" u="none" strike="noStrike" kern="1200" cap="none" spc="0" normalizeH="0" baseline="0" noProof="0" dirty="0">
              <a:ln>
                <a:noFill/>
              </a:ln>
              <a:effectLst/>
              <a:uLnTx/>
              <a:uFillTx/>
              <a:latin typeface="Times New Roman" pitchFamily="18" charset="0"/>
              <a:ea typeface="+mj-ea"/>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725304" y="2405219"/>
            <a:ext cx="7918662" cy="2055820"/>
          </a:xfrm>
          <a:prstGeom prst="rect">
            <a:avLst/>
          </a:prstGeom>
          <a:noFill/>
          <a:ln w="9525">
            <a:noFill/>
            <a:miter lim="800000"/>
            <a:headEnd/>
            <a:tailEnd/>
          </a:ln>
          <a:effectLst/>
        </p:spPr>
        <p:txBody>
          <a:bodyPr wrap="square" lIns="85221" tIns="42609" rIns="85221" bIns="42609">
            <a:spAutoFit/>
          </a:bodyPr>
          <a:lstStyle/>
          <a:p>
            <a:pPr defTabSz="852318">
              <a:spcBef>
                <a:spcPct val="50000"/>
              </a:spcBef>
            </a:pPr>
            <a:r>
              <a:rPr lang="fr-FR" sz="3200" b="1" dirty="0" smtClean="0">
                <a:latin typeface="Times New Roman" pitchFamily="18" charset="0"/>
                <a:cs typeface="Times New Roman" pitchFamily="18" charset="0"/>
              </a:rPr>
              <a:t> </a:t>
            </a:r>
            <a:r>
              <a:rPr lang="fr-FR" sz="3200" b="1" dirty="0">
                <a:latin typeface="Times New Roman" pitchFamily="18" charset="0"/>
                <a:cs typeface="Times New Roman" pitchFamily="18" charset="0"/>
              </a:rPr>
              <a:t>G</a:t>
            </a:r>
            <a:r>
              <a:rPr lang="fr-FR" sz="3200" b="1" dirty="0" smtClean="0">
                <a:latin typeface="Times New Roman" pitchFamily="18" charset="0"/>
                <a:cs typeface="Times New Roman" pitchFamily="18" charset="0"/>
              </a:rPr>
              <a:t>arantir </a:t>
            </a:r>
            <a:r>
              <a:rPr lang="fr-FR" sz="3200" b="1" dirty="0">
                <a:latin typeface="Times New Roman" pitchFamily="18" charset="0"/>
                <a:cs typeface="Times New Roman" pitchFamily="18" charset="0"/>
              </a:rPr>
              <a:t>l’égalité </a:t>
            </a:r>
            <a:r>
              <a:rPr lang="fr-FR" sz="3200" b="1" dirty="0" smtClean="0">
                <a:latin typeface="Times New Roman" pitchFamily="18" charset="0"/>
                <a:cs typeface="Times New Roman" pitchFamily="18" charset="0"/>
              </a:rPr>
              <a:t>d’accès </a:t>
            </a:r>
            <a:r>
              <a:rPr lang="fr-FR" sz="3200" b="1" dirty="0">
                <a:latin typeface="Times New Roman" pitchFamily="18" charset="0"/>
                <a:cs typeface="Times New Roman" pitchFamily="18" charset="0"/>
              </a:rPr>
              <a:t>à l’espace public</a:t>
            </a:r>
            <a:r>
              <a:rPr lang="fr-FR" sz="3200" dirty="0" smtClean="0">
                <a:latin typeface="Times New Roman" pitchFamily="18" charset="0"/>
                <a:cs typeface="Times New Roman" pitchFamily="18" charset="0"/>
              </a:rPr>
              <a:t>.</a:t>
            </a:r>
          </a:p>
          <a:p>
            <a:pPr defTabSz="852318">
              <a:spcBef>
                <a:spcPct val="50000"/>
              </a:spcBef>
            </a:pPr>
            <a:endParaRPr lang="fr-FR" sz="3200" dirty="0" smtClean="0">
              <a:latin typeface="Times New Roman" pitchFamily="18" charset="0"/>
              <a:cs typeface="Times New Roman" pitchFamily="18" charset="0"/>
            </a:endParaRPr>
          </a:p>
          <a:p>
            <a:pPr defTabSz="852318">
              <a:spcBef>
                <a:spcPct val="50000"/>
              </a:spcBef>
            </a:pPr>
            <a:endParaRPr lang="fr-FR" sz="32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457200" y="1600200"/>
            <a:ext cx="8686800" cy="4525963"/>
          </a:xfrm>
        </p:spPr>
        <p:txBody>
          <a:bodyPr>
            <a:noAutofit/>
          </a:bodyPr>
          <a:lstStyle/>
          <a:p>
            <a:pPr>
              <a:buFont typeface="Wingdings" pitchFamily="2" charset="2"/>
              <a:buChar char="§"/>
            </a:pPr>
            <a:r>
              <a:rPr lang="fr-FR" b="1" dirty="0" smtClean="0">
                <a:latin typeface="Times New Roman" pitchFamily="18" charset="0"/>
                <a:cs typeface="Times New Roman" pitchFamily="18" charset="0"/>
              </a:rPr>
              <a:t>Division et ségrégation sociale ;</a:t>
            </a:r>
          </a:p>
          <a:p>
            <a:pPr>
              <a:buFont typeface="Wingdings" pitchFamily="2" charset="2"/>
              <a:buChar char="§"/>
            </a:pPr>
            <a:r>
              <a:rPr lang="fr-FR" b="1" dirty="0" smtClean="0">
                <a:latin typeface="Times New Roman" pitchFamily="18" charset="0"/>
                <a:cs typeface="Times New Roman" pitchFamily="18" charset="0"/>
              </a:rPr>
              <a:t>Mixité fonctionnelle (expression polyvalent) ;</a:t>
            </a:r>
          </a:p>
          <a:p>
            <a:pPr>
              <a:buFont typeface="Wingdings" pitchFamily="2" charset="2"/>
              <a:buChar char="§"/>
            </a:pPr>
            <a:r>
              <a:rPr lang="fr-FR" b="1" dirty="0" smtClean="0">
                <a:latin typeface="Times New Roman" pitchFamily="18" charset="0"/>
                <a:cs typeface="Times New Roman" pitchFamily="18" charset="0"/>
              </a:rPr>
              <a:t>La sécurité ;</a:t>
            </a:r>
          </a:p>
          <a:p>
            <a:pPr>
              <a:buFont typeface="Wingdings" pitchFamily="2" charset="2"/>
              <a:buChar char="§"/>
            </a:pPr>
            <a:r>
              <a:rPr lang="fr-FR" b="1" dirty="0" smtClean="0">
                <a:latin typeface="Times New Roman" pitchFamily="18" charset="0"/>
                <a:cs typeface="Times New Roman" pitchFamily="18" charset="0"/>
              </a:rPr>
              <a:t>L’espace public générateur de l’identité de la ville ;</a:t>
            </a:r>
          </a:p>
          <a:p>
            <a:pPr>
              <a:buFont typeface="Wingdings" pitchFamily="2" charset="2"/>
              <a:buChar char="§"/>
            </a:pPr>
            <a:r>
              <a:rPr lang="fr-FR" b="1" dirty="0" smtClean="0">
                <a:latin typeface="Times New Roman" pitchFamily="18" charset="0"/>
                <a:cs typeface="Times New Roman" pitchFamily="18" charset="0"/>
              </a:rPr>
              <a:t>L’espace public point de repère</a:t>
            </a:r>
          </a:p>
          <a:p>
            <a:pPr>
              <a:buFont typeface="Wingdings" pitchFamily="2" charset="2"/>
              <a:buChar char="§"/>
            </a:pPr>
            <a:endParaRPr lang="fr-FR" b="1" dirty="0" smtClean="0">
              <a:latin typeface="Times New Roman" pitchFamily="18" charset="0"/>
              <a:cs typeface="Times New Roman" pitchFamily="18" charset="0"/>
            </a:endParaRPr>
          </a:p>
          <a:p>
            <a:pPr>
              <a:buFont typeface="Wingdings" pitchFamily="2" charset="2"/>
              <a:buChar char="§"/>
            </a:pPr>
            <a:endParaRPr lang="fr-FR" b="1" dirty="0" smtClean="0">
              <a:latin typeface="Times New Roman" pitchFamily="18" charset="0"/>
              <a:cs typeface="Times New Roman" pitchFamily="18" charset="0"/>
            </a:endParaRPr>
          </a:p>
          <a:p>
            <a:pPr>
              <a:buFont typeface="Wingdings" pitchFamily="2" charset="2"/>
              <a:buChar char="§"/>
            </a:pPr>
            <a:endParaRPr lang="fr-FR" b="1" dirty="0">
              <a:latin typeface="Times New Roman" pitchFamily="18" charset="0"/>
              <a:cs typeface="Times New Roman" pitchFamily="18" charset="0"/>
            </a:endParaRPr>
          </a:p>
          <a:p>
            <a:pPr>
              <a:buFont typeface="Wingdings" pitchFamily="2" charset="2"/>
              <a:buChar char="§"/>
            </a:pPr>
            <a:endParaRPr lang="fr-FR" b="1" dirty="0">
              <a:latin typeface="Times New Roman" pitchFamily="18" charset="0"/>
              <a:cs typeface="Times New Roman" pitchFamily="18" charset="0"/>
            </a:endParaRPr>
          </a:p>
        </p:txBody>
      </p:sp>
      <p:sp>
        <p:nvSpPr>
          <p:cNvPr id="5" name="Titre 4"/>
          <p:cNvSpPr>
            <a:spLocks noGrp="1"/>
          </p:cNvSpPr>
          <p:nvPr>
            <p:ph type="title"/>
          </p:nvPr>
        </p:nvSpPr>
        <p:spPr/>
        <p:txBody>
          <a:bodyPr>
            <a:noAutofit/>
          </a:bodyPr>
          <a:lstStyle/>
          <a:p>
            <a:r>
              <a:rPr lang="fr-FR" sz="3200" b="1" dirty="0" smtClean="0">
                <a:solidFill>
                  <a:srgbClr val="C00000"/>
                </a:solidFill>
                <a:latin typeface="Times New Roman" pitchFamily="18" charset="0"/>
                <a:cs typeface="Times New Roman" pitchFamily="18" charset="0"/>
              </a:rPr>
              <a:t>Les aspects socio-spatiaux des espaces publics</a:t>
            </a:r>
            <a:endParaRPr lang="fr-FR" sz="3200" b="1" dirty="0">
              <a:solidFill>
                <a:srgbClr val="C0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E:\karibi khadija\khadija karibi\khadija\Rabat\BMV photos aériennes\Sans titre-1.jpg"/>
          <p:cNvPicPr>
            <a:picLocks noChangeAspect="1" noChangeArrowheads="1"/>
          </p:cNvPicPr>
          <p:nvPr/>
        </p:nvPicPr>
        <p:blipFill>
          <a:blip r:embed="rId2" cstate="print"/>
          <a:srcRect l="2845"/>
          <a:stretch>
            <a:fillRect/>
          </a:stretch>
        </p:blipFill>
        <p:spPr bwMode="auto">
          <a:xfrm>
            <a:off x="142844" y="571480"/>
            <a:ext cx="8758195" cy="5992819"/>
          </a:xfrm>
          <a:prstGeom prst="rect">
            <a:avLst/>
          </a:prstGeom>
          <a:noFill/>
        </p:spPr>
      </p:pic>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RÃ©sultat de recherche d'images pour &quot;Boulevard Mohammed V Rabat&quot;"/>
          <p:cNvPicPr>
            <a:picLocks noChangeAspect="1" noChangeArrowheads="1"/>
          </p:cNvPicPr>
          <p:nvPr/>
        </p:nvPicPr>
        <p:blipFill>
          <a:blip r:embed="rId2"/>
          <a:srcRect t="5319"/>
          <a:stretch>
            <a:fillRect/>
          </a:stretch>
        </p:blipFill>
        <p:spPr bwMode="auto">
          <a:xfrm>
            <a:off x="71406" y="357166"/>
            <a:ext cx="8953528" cy="6357958"/>
          </a:xfrm>
          <a:prstGeom prst="rect">
            <a:avLst/>
          </a:prstGeom>
          <a:noFill/>
        </p:spPr>
      </p:pic>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E:\karibi khadija\khadija karibi\khadija\100OLYMP\P9300846.JPG"/>
          <p:cNvPicPr>
            <a:picLocks noChangeAspect="1" noChangeArrowheads="1"/>
          </p:cNvPicPr>
          <p:nvPr/>
        </p:nvPicPr>
        <p:blipFill>
          <a:blip r:embed="rId2"/>
          <a:srcRect/>
          <a:stretch>
            <a:fillRect/>
          </a:stretch>
        </p:blipFill>
        <p:spPr bwMode="auto">
          <a:xfrm>
            <a:off x="-388" y="0"/>
            <a:ext cx="9143186" cy="6857999"/>
          </a:xfrm>
          <a:prstGeom prst="rect">
            <a:avLst/>
          </a:prstGeom>
          <a:noFill/>
        </p:spPr>
      </p:pic>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p:txBody>
          <a:bodyPr>
            <a:normAutofit/>
          </a:bodyPr>
          <a:lstStyle/>
          <a:p>
            <a:pPr>
              <a:buFontTx/>
              <a:buNone/>
            </a:pPr>
            <a:endParaRPr lang="fr-FR" sz="1800" dirty="0">
              <a:latin typeface="BankGothic Lt BT" pitchFamily="34" charset="0"/>
            </a:endParaRPr>
          </a:p>
          <a:p>
            <a:pPr>
              <a:buFontTx/>
              <a:buNone/>
            </a:pPr>
            <a:endParaRPr lang="fr-FR" sz="1800" dirty="0">
              <a:latin typeface="BankGothic Lt BT" pitchFamily="34" charset="0"/>
            </a:endParaRPr>
          </a:p>
        </p:txBody>
      </p:sp>
      <p:pic>
        <p:nvPicPr>
          <p:cNvPr id="27649" name="Picture 1" descr="E:\karibi khadija\khadija karibi\khadija\100OLYMP\P1181389.JPG"/>
          <p:cNvPicPr>
            <a:picLocks noChangeAspect="1" noChangeArrowheads="1"/>
          </p:cNvPicPr>
          <p:nvPr/>
        </p:nvPicPr>
        <p:blipFill>
          <a:blip r:embed="rId2"/>
          <a:srcRect/>
          <a:stretch>
            <a:fillRect/>
          </a:stretch>
        </p:blipFill>
        <p:spPr bwMode="auto">
          <a:xfrm>
            <a:off x="-388" y="1"/>
            <a:ext cx="9144388" cy="6858900"/>
          </a:xfrm>
          <a:prstGeom prst="rect">
            <a:avLst/>
          </a:prstGeom>
          <a:noFill/>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p:txBody>
          <a:bodyPr>
            <a:normAutofit/>
          </a:bodyPr>
          <a:lstStyle/>
          <a:p>
            <a:pPr>
              <a:buFontTx/>
              <a:buNone/>
            </a:pPr>
            <a:endParaRPr lang="fr-FR" sz="1800" dirty="0">
              <a:latin typeface="BankGothic Lt BT" pitchFamily="34" charset="0"/>
            </a:endParaRPr>
          </a:p>
          <a:p>
            <a:pPr>
              <a:buFontTx/>
              <a:buNone/>
            </a:pPr>
            <a:endParaRPr lang="fr-FR" sz="1800" dirty="0">
              <a:latin typeface="BankGothic Lt BT" pitchFamily="34" charset="0"/>
            </a:endParaRPr>
          </a:p>
        </p:txBody>
      </p:sp>
      <p:pic>
        <p:nvPicPr>
          <p:cNvPr id="128002" name="Picture 2" descr="E:\karibi khadija\khadija karibi\khadija\100OLYMP\PC010938.JPG"/>
          <p:cNvPicPr>
            <a:picLocks noChangeAspect="1" noChangeArrowheads="1"/>
          </p:cNvPicPr>
          <p:nvPr/>
        </p:nvPicPr>
        <p:blipFill>
          <a:blip r:embed="rId2"/>
          <a:srcRect/>
          <a:stretch>
            <a:fillRect/>
          </a:stretch>
        </p:blipFill>
        <p:spPr bwMode="auto">
          <a:xfrm>
            <a:off x="0" y="291"/>
            <a:ext cx="9144000" cy="6858609"/>
          </a:xfrm>
          <a:prstGeom prst="rect">
            <a:avLst/>
          </a:prstGeom>
          <a:noFill/>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p:txBody>
          <a:bodyPr>
            <a:normAutofit/>
          </a:bodyPr>
          <a:lstStyle/>
          <a:p>
            <a:pPr>
              <a:buFontTx/>
              <a:buNone/>
            </a:pPr>
            <a:endParaRPr lang="fr-FR" sz="1800" dirty="0">
              <a:latin typeface="BankGothic Lt BT" pitchFamily="34" charset="0"/>
            </a:endParaRPr>
          </a:p>
          <a:p>
            <a:pPr>
              <a:buFontTx/>
              <a:buNone/>
            </a:pPr>
            <a:endParaRPr lang="fr-FR" sz="1800" dirty="0">
              <a:latin typeface="BankGothic Lt BT" pitchFamily="34" charset="0"/>
            </a:endParaRPr>
          </a:p>
        </p:txBody>
      </p:sp>
      <p:pic>
        <p:nvPicPr>
          <p:cNvPr id="129026" name="Picture 2" descr="E:\karibi khadija\khadija karibi\khadija\100OLYMP\PC010939.JPG"/>
          <p:cNvPicPr>
            <a:picLocks noChangeAspect="1" noChangeArrowheads="1"/>
          </p:cNvPicPr>
          <p:nvPr/>
        </p:nvPicPr>
        <p:blipFill>
          <a:blip r:embed="rId2"/>
          <a:srcRect/>
          <a:stretch>
            <a:fillRect/>
          </a:stretch>
        </p:blipFill>
        <p:spPr bwMode="auto">
          <a:xfrm>
            <a:off x="-388" y="1"/>
            <a:ext cx="9144388" cy="6858900"/>
          </a:xfrm>
          <a:prstGeom prst="rect">
            <a:avLst/>
          </a:prstGeom>
          <a:noFill/>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Image 7" descr="IMG_0009"/>
          <p:cNvPicPr>
            <a:picLocks noChangeAspect="1" noChangeArrowheads="1"/>
          </p:cNvPicPr>
          <p:nvPr/>
        </p:nvPicPr>
        <p:blipFill>
          <a:blip r:embed="rId2"/>
          <a:srcRect/>
          <a:stretch>
            <a:fillRect/>
          </a:stretch>
        </p:blipFill>
        <p:spPr bwMode="auto">
          <a:xfrm>
            <a:off x="1" y="71414"/>
            <a:ext cx="4357686" cy="3230648"/>
          </a:xfrm>
          <a:prstGeom prst="rect">
            <a:avLst/>
          </a:prstGeom>
          <a:noFill/>
          <a:ln w="9525">
            <a:noFill/>
            <a:miter lim="800000"/>
            <a:headEnd/>
            <a:tailEnd/>
          </a:ln>
        </p:spPr>
      </p:pic>
      <p:pic>
        <p:nvPicPr>
          <p:cNvPr id="103426" name="Image 16" descr="IMG_0008 (2)"/>
          <p:cNvPicPr>
            <a:picLocks noChangeAspect="1" noChangeArrowheads="1"/>
          </p:cNvPicPr>
          <p:nvPr/>
        </p:nvPicPr>
        <p:blipFill>
          <a:blip r:embed="rId3"/>
          <a:srcRect b="11999"/>
          <a:stretch>
            <a:fillRect/>
          </a:stretch>
        </p:blipFill>
        <p:spPr bwMode="auto">
          <a:xfrm>
            <a:off x="4408957" y="3714728"/>
            <a:ext cx="4735043" cy="3143272"/>
          </a:xfrm>
          <a:prstGeom prst="rect">
            <a:avLst/>
          </a:prstGeom>
          <a:noFill/>
          <a:ln w="9525">
            <a:noFill/>
            <a:miter lim="800000"/>
            <a:headEnd/>
            <a:tailEnd/>
          </a:ln>
        </p:spPr>
      </p:pic>
      <p:pic>
        <p:nvPicPr>
          <p:cNvPr id="103427" name="Picture 3" descr="Sans titre-3"/>
          <p:cNvPicPr>
            <a:picLocks noChangeAspect="1" noChangeArrowheads="1"/>
          </p:cNvPicPr>
          <p:nvPr/>
        </p:nvPicPr>
        <p:blipFill>
          <a:blip r:embed="rId4"/>
          <a:srcRect r="2921"/>
          <a:stretch>
            <a:fillRect/>
          </a:stretch>
        </p:blipFill>
        <p:spPr bwMode="auto">
          <a:xfrm>
            <a:off x="86004" y="3714752"/>
            <a:ext cx="4057368" cy="3122790"/>
          </a:xfrm>
          <a:prstGeom prst="rect">
            <a:avLst/>
          </a:prstGeom>
          <a:noFill/>
          <a:ln w="9525">
            <a:noFill/>
            <a:miter lim="800000"/>
            <a:headEnd/>
            <a:tailEnd/>
          </a:ln>
        </p:spPr>
      </p:pic>
      <p:pic>
        <p:nvPicPr>
          <p:cNvPr id="103428" name="Image 13" descr="PA220024"/>
          <p:cNvPicPr>
            <a:picLocks noChangeAspect="1" noChangeArrowheads="1"/>
          </p:cNvPicPr>
          <p:nvPr/>
        </p:nvPicPr>
        <p:blipFill>
          <a:blip r:embed="rId5"/>
          <a:srcRect/>
          <a:stretch>
            <a:fillRect/>
          </a:stretch>
        </p:blipFill>
        <p:spPr bwMode="auto">
          <a:xfrm>
            <a:off x="4643438" y="214290"/>
            <a:ext cx="4006859" cy="30003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142844" y="1142984"/>
            <a:ext cx="8785225" cy="2214578"/>
          </a:xfrm>
        </p:spPr>
        <p:txBody>
          <a:bodyPr>
            <a:noAutofit/>
          </a:bodyPr>
          <a:lstStyle/>
          <a:p>
            <a:pPr lvl="0">
              <a:buNone/>
            </a:pPr>
            <a:r>
              <a:rPr lang="fr-FR" sz="2400" b="1" i="1" dirty="0" smtClean="0">
                <a:solidFill>
                  <a:srgbClr val="C00000"/>
                </a:solidFill>
                <a:latin typeface="Times New Roman" pitchFamily="18" charset="0"/>
                <a:cs typeface="Times New Roman" pitchFamily="18" charset="0"/>
              </a:rPr>
              <a:t>L’espace public est « offert » et non acquis</a:t>
            </a:r>
            <a:endParaRPr lang="fr-FR" sz="2400" dirty="0" smtClean="0">
              <a:solidFill>
                <a:srgbClr val="C00000"/>
              </a:solidFill>
              <a:latin typeface="Times New Roman" pitchFamily="18" charset="0"/>
              <a:cs typeface="Times New Roman" pitchFamily="18" charset="0"/>
            </a:endParaRPr>
          </a:p>
          <a:p>
            <a:r>
              <a:rPr lang="fr-FR" sz="2400" i="1" dirty="0" smtClean="0">
                <a:latin typeface="Times New Roman" pitchFamily="18" charset="0"/>
                <a:cs typeface="Times New Roman" pitchFamily="18" charset="0"/>
              </a:rPr>
              <a:t>«Le concept d'"espace public" contemporain nous paraît à la limite de l'escroquerie. C'est un concept véhiculant les ambiguïtés d'une démocratie qui affirme certains droits, mais dont l'exercice fonctionne souvent sur un mode normatif, celui d'un usage dominant et policé : le passage est fait pour passer et le hall d'attente pour attendre, pas pour dormir. L'espace dit public est donc l'espace d'une société légitime, dominante, mais, inscrit dans une société démocratique, il est aussi utilisé, par les groupes marginaux, comme lieu de mise en évidence de leur exclusion, en même temps que lieu de survie économique ».</a:t>
            </a:r>
            <a:endParaRPr lang="fr-FR" sz="2400" dirty="0" smtClean="0">
              <a:latin typeface="Times New Roman" pitchFamily="18" charset="0"/>
              <a:cs typeface="Times New Roman" pitchFamily="18" charset="0"/>
            </a:endParaRPr>
          </a:p>
          <a:p>
            <a:pPr>
              <a:buNone/>
            </a:pPr>
            <a:r>
              <a:rPr lang="fr-FR" sz="2400" dirty="0" smtClean="0">
                <a:latin typeface="Times New Roman" pitchFamily="18" charset="0"/>
                <a:cs typeface="Times New Roman" pitchFamily="18" charset="0"/>
              </a:rPr>
              <a:t> </a:t>
            </a:r>
          </a:p>
          <a:p>
            <a:pPr>
              <a:buNone/>
            </a:pPr>
            <a:endParaRPr lang="fr-FR" sz="2400" dirty="0" smtClean="0">
              <a:latin typeface="Times New Roman" pitchFamily="18" charset="0"/>
              <a:cs typeface="Times New Roman" pitchFamily="18" charset="0"/>
            </a:endParaRPr>
          </a:p>
          <a:p>
            <a:endParaRPr lang="fr-FR" sz="2400" dirty="0" smtClean="0">
              <a:latin typeface="Times New Roman" pitchFamily="18" charset="0"/>
              <a:cs typeface="Times New Roman" pitchFamily="18" charset="0"/>
            </a:endParaRPr>
          </a:p>
          <a:p>
            <a:pPr algn="l">
              <a:lnSpc>
                <a:spcPct val="90000"/>
              </a:lnSpc>
              <a:buFont typeface="Arial" pitchFamily="34" charset="0"/>
              <a:buNone/>
            </a:pPr>
            <a:endParaRPr lang="fr-FR" sz="2400" dirty="0">
              <a:latin typeface="Times New Roman" pitchFamily="18" charset="0"/>
              <a:cs typeface="Times New Roman" pitchFamily="18" charset="0"/>
            </a:endParaRPr>
          </a:p>
          <a:p>
            <a:pPr>
              <a:lnSpc>
                <a:spcPct val="90000"/>
              </a:lnSpc>
              <a:buFont typeface="Arial" pitchFamily="34" charset="0"/>
              <a:buNone/>
            </a:pPr>
            <a:endParaRPr lang="en-US" sz="2400"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nvGraphicFramePr>
        <p:xfrm>
          <a:off x="71471" y="1000111"/>
          <a:ext cx="9001123" cy="4304011"/>
        </p:xfrm>
        <a:graphic>
          <a:graphicData uri="http://schemas.openxmlformats.org/drawingml/2006/table">
            <a:tbl>
              <a:tblPr/>
              <a:tblGrid>
                <a:gridCol w="1500164"/>
                <a:gridCol w="1500198"/>
                <a:gridCol w="1143008"/>
                <a:gridCol w="1500198"/>
                <a:gridCol w="1071570"/>
                <a:gridCol w="1500198"/>
                <a:gridCol w="785787"/>
              </a:tblGrid>
              <a:tr h="1012171">
                <a:tc>
                  <a:txBody>
                    <a:bodyPr/>
                    <a:lstStyle/>
                    <a:p>
                      <a:pPr algn="just">
                        <a:lnSpc>
                          <a:spcPct val="120000"/>
                        </a:lnSpc>
                        <a:spcAft>
                          <a:spcPts val="0"/>
                        </a:spcAft>
                      </a:pPr>
                      <a:endParaRPr lang="fr-FR" sz="2000" dirty="0">
                        <a:solidFill>
                          <a:srgbClr val="0000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spcAft>
                          <a:spcPts val="0"/>
                        </a:spcAft>
                      </a:pPr>
                      <a:endParaRPr lang="fr-FR" sz="2000" dirty="0">
                        <a:solidFill>
                          <a:srgbClr val="0000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0000"/>
                        </a:lnSpc>
                        <a:spcAft>
                          <a:spcPts val="0"/>
                        </a:spcAft>
                      </a:pPr>
                      <a:r>
                        <a:rPr lang="fr-FR" sz="2000" b="1" dirty="0">
                          <a:solidFill>
                            <a:srgbClr val="000000"/>
                          </a:solidFill>
                          <a:latin typeface="Times New Roman" pitchFamily="18" charset="0"/>
                          <a:ea typeface="Times New Roman"/>
                          <a:cs typeface="Times New Roman" pitchFamily="18" charset="0"/>
                        </a:rPr>
                        <a:t>Hommes</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0000"/>
                        </a:lnSpc>
                        <a:spcAft>
                          <a:spcPts val="0"/>
                        </a:spcAft>
                      </a:pPr>
                      <a:r>
                        <a:rPr lang="fr-FR" sz="2000" b="1" dirty="0">
                          <a:solidFill>
                            <a:srgbClr val="000000"/>
                          </a:solidFill>
                          <a:latin typeface="Times New Roman" pitchFamily="18" charset="0"/>
                          <a:ea typeface="Times New Roman"/>
                          <a:cs typeface="Times New Roman" pitchFamily="18" charset="0"/>
                        </a:rPr>
                        <a:t>Pourcentage</a:t>
                      </a:r>
                      <a:endParaRPr lang="fr-FR" sz="2000" dirty="0">
                        <a:latin typeface="Times New Roman" pitchFamily="18" charset="0"/>
                        <a:ea typeface="Times New Roman"/>
                        <a:cs typeface="Times New Roman" pitchFamily="18" charset="0"/>
                      </a:endParaRPr>
                    </a:p>
                    <a:p>
                      <a:pPr algn="ctr">
                        <a:lnSpc>
                          <a:spcPct val="120000"/>
                        </a:lnSpc>
                        <a:spcAft>
                          <a:spcPts val="0"/>
                        </a:spcAft>
                      </a:pPr>
                      <a:r>
                        <a:rPr lang="fr-FR" sz="2000" b="1" dirty="0">
                          <a:solidFill>
                            <a:srgbClr val="000000"/>
                          </a:solidFill>
                          <a:latin typeface="Times New Roman" pitchFamily="18" charset="0"/>
                          <a:ea typeface="Times New Roman"/>
                          <a:cs typeface="Times New Roman" pitchFamily="18" charset="0"/>
                        </a:rPr>
                        <a:t>%</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0000"/>
                        </a:lnSpc>
                        <a:spcAft>
                          <a:spcPts val="0"/>
                        </a:spcAft>
                      </a:pPr>
                      <a:r>
                        <a:rPr lang="fr-FR" sz="2000" b="1" dirty="0">
                          <a:solidFill>
                            <a:srgbClr val="000000"/>
                          </a:solidFill>
                          <a:latin typeface="Times New Roman" pitchFamily="18" charset="0"/>
                          <a:ea typeface="Times New Roman"/>
                          <a:cs typeface="Times New Roman" pitchFamily="18" charset="0"/>
                        </a:rPr>
                        <a:t>Femmes</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0000"/>
                        </a:lnSpc>
                        <a:spcAft>
                          <a:spcPts val="0"/>
                        </a:spcAft>
                      </a:pPr>
                      <a:r>
                        <a:rPr lang="fr-FR" sz="2000" b="1" dirty="0">
                          <a:solidFill>
                            <a:srgbClr val="000000"/>
                          </a:solidFill>
                          <a:latin typeface="Times New Roman" pitchFamily="18" charset="0"/>
                          <a:ea typeface="Times New Roman"/>
                          <a:cs typeface="Times New Roman" pitchFamily="18" charset="0"/>
                        </a:rPr>
                        <a:t>Pourcentage</a:t>
                      </a:r>
                      <a:endParaRPr lang="fr-FR" sz="2000" dirty="0">
                        <a:latin typeface="Times New Roman" pitchFamily="18" charset="0"/>
                        <a:ea typeface="Times New Roman"/>
                        <a:cs typeface="Times New Roman" pitchFamily="18" charset="0"/>
                      </a:endParaRPr>
                    </a:p>
                    <a:p>
                      <a:pPr algn="ctr">
                        <a:lnSpc>
                          <a:spcPct val="120000"/>
                        </a:lnSpc>
                        <a:spcAft>
                          <a:spcPts val="0"/>
                        </a:spcAft>
                      </a:pPr>
                      <a:r>
                        <a:rPr lang="fr-FR" sz="2000" b="1" dirty="0">
                          <a:solidFill>
                            <a:srgbClr val="000000"/>
                          </a:solidFill>
                          <a:latin typeface="Times New Roman" pitchFamily="18" charset="0"/>
                          <a:ea typeface="Times New Roman"/>
                          <a:cs typeface="Times New Roman" pitchFamily="18" charset="0"/>
                        </a:rPr>
                        <a:t>%</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0000"/>
                        </a:lnSpc>
                        <a:spcAft>
                          <a:spcPts val="0"/>
                        </a:spcAft>
                      </a:pPr>
                      <a:r>
                        <a:rPr lang="fr-FR" sz="2000" b="1" dirty="0">
                          <a:solidFill>
                            <a:srgbClr val="000000"/>
                          </a:solidFill>
                          <a:latin typeface="Times New Roman" pitchFamily="18" charset="0"/>
                          <a:ea typeface="Times New Roman"/>
                          <a:cs typeface="Times New Roman" pitchFamily="18" charset="0"/>
                        </a:rPr>
                        <a:t>Total</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37390">
                <a:tc rowSpan="4">
                  <a:txBody>
                    <a:bodyPr/>
                    <a:lstStyle/>
                    <a:p>
                      <a:pPr algn="just">
                        <a:lnSpc>
                          <a:spcPct val="120000"/>
                        </a:lnSpc>
                        <a:spcAft>
                          <a:spcPts val="0"/>
                        </a:spcAft>
                      </a:pPr>
                      <a:r>
                        <a:rPr lang="fr-FR" sz="2000" b="1" dirty="0">
                          <a:solidFill>
                            <a:srgbClr val="000000"/>
                          </a:solidFill>
                          <a:latin typeface="Times New Roman" pitchFamily="18" charset="0"/>
                          <a:ea typeface="Times New Roman"/>
                          <a:cs typeface="Times New Roman" pitchFamily="18" charset="0"/>
                        </a:rPr>
                        <a:t>Le Centre de Ryad</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just">
                        <a:lnSpc>
                          <a:spcPct val="120000"/>
                        </a:lnSpc>
                        <a:spcAft>
                          <a:spcPts val="0"/>
                        </a:spcAft>
                      </a:pPr>
                      <a:r>
                        <a:rPr lang="fr-FR" sz="2000">
                          <a:solidFill>
                            <a:srgbClr val="000000"/>
                          </a:solidFill>
                          <a:latin typeface="Times New Roman" pitchFamily="18" charset="0"/>
                          <a:ea typeface="Times New Roman"/>
                          <a:cs typeface="Times New Roman" pitchFamily="18" charset="0"/>
                        </a:rPr>
                        <a:t>Restaurant 1</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24</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61,50</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15</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38,50</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39</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337390">
                <a:tc vMerge="1">
                  <a:txBody>
                    <a:bodyPr/>
                    <a:lstStyle/>
                    <a:p>
                      <a:endParaRPr lang="fr-FR"/>
                    </a:p>
                  </a:txBody>
                  <a:tcPr/>
                </a:tc>
                <a:tc>
                  <a:txBody>
                    <a:bodyPr/>
                    <a:lstStyle/>
                    <a:p>
                      <a:pPr algn="just">
                        <a:lnSpc>
                          <a:spcPct val="120000"/>
                        </a:lnSpc>
                        <a:spcAft>
                          <a:spcPts val="0"/>
                        </a:spcAft>
                      </a:pPr>
                      <a:r>
                        <a:rPr lang="fr-FR" sz="2000" dirty="0">
                          <a:solidFill>
                            <a:srgbClr val="000000"/>
                          </a:solidFill>
                          <a:latin typeface="Times New Roman" pitchFamily="18" charset="0"/>
                          <a:ea typeface="Times New Roman"/>
                          <a:cs typeface="Times New Roman" pitchFamily="18" charset="0"/>
                        </a:rPr>
                        <a:t>Restaurant 2</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dirty="0">
                          <a:solidFill>
                            <a:srgbClr val="000000"/>
                          </a:solidFill>
                          <a:latin typeface="Times New Roman" pitchFamily="18" charset="0"/>
                          <a:ea typeface="Times New Roman"/>
                          <a:cs typeface="Times New Roman" pitchFamily="18" charset="0"/>
                        </a:rPr>
                        <a:t>11</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dirty="0">
                          <a:solidFill>
                            <a:srgbClr val="000000"/>
                          </a:solidFill>
                          <a:latin typeface="Times New Roman" pitchFamily="18" charset="0"/>
                          <a:ea typeface="Times New Roman"/>
                          <a:cs typeface="Times New Roman" pitchFamily="18" charset="0"/>
                        </a:rPr>
                        <a:t>73,33</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4</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26,67</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15</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337390">
                <a:tc vMerge="1">
                  <a:txBody>
                    <a:bodyPr/>
                    <a:lstStyle/>
                    <a:p>
                      <a:endParaRPr lang="fr-FR"/>
                    </a:p>
                  </a:txBody>
                  <a:tcPr/>
                </a:tc>
                <a:tc>
                  <a:txBody>
                    <a:bodyPr/>
                    <a:lstStyle/>
                    <a:p>
                      <a:pPr algn="just">
                        <a:lnSpc>
                          <a:spcPct val="120000"/>
                        </a:lnSpc>
                        <a:spcAft>
                          <a:spcPts val="0"/>
                        </a:spcAft>
                      </a:pPr>
                      <a:r>
                        <a:rPr lang="fr-FR" sz="2000">
                          <a:solidFill>
                            <a:srgbClr val="000000"/>
                          </a:solidFill>
                          <a:latin typeface="Times New Roman" pitchFamily="18" charset="0"/>
                          <a:ea typeface="Times New Roman"/>
                          <a:cs typeface="Times New Roman" pitchFamily="18" charset="0"/>
                        </a:rPr>
                        <a:t>Restaurant 3</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11</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dirty="0">
                          <a:solidFill>
                            <a:srgbClr val="000000"/>
                          </a:solidFill>
                          <a:latin typeface="Times New Roman" pitchFamily="18" charset="0"/>
                          <a:ea typeface="Times New Roman"/>
                          <a:cs typeface="Times New Roman" pitchFamily="18" charset="0"/>
                        </a:rPr>
                        <a:t>45,83</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dirty="0">
                          <a:solidFill>
                            <a:srgbClr val="000000"/>
                          </a:solidFill>
                          <a:latin typeface="Times New Roman" pitchFamily="18" charset="0"/>
                          <a:ea typeface="Times New Roman"/>
                          <a:cs typeface="Times New Roman" pitchFamily="18" charset="0"/>
                        </a:rPr>
                        <a:t>13</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dirty="0">
                          <a:solidFill>
                            <a:srgbClr val="000000"/>
                          </a:solidFill>
                          <a:latin typeface="Times New Roman" pitchFamily="18" charset="0"/>
                          <a:ea typeface="Times New Roman"/>
                          <a:cs typeface="Times New Roman" pitchFamily="18" charset="0"/>
                        </a:rPr>
                        <a:t>55,17</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24</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337390">
                <a:tc vMerge="1">
                  <a:txBody>
                    <a:bodyPr/>
                    <a:lstStyle/>
                    <a:p>
                      <a:endParaRPr lang="fr-FR"/>
                    </a:p>
                  </a:txBody>
                  <a:tcPr/>
                </a:tc>
                <a:tc>
                  <a:txBody>
                    <a:bodyPr/>
                    <a:lstStyle/>
                    <a:p>
                      <a:pPr algn="just">
                        <a:lnSpc>
                          <a:spcPct val="120000"/>
                        </a:lnSpc>
                        <a:spcAft>
                          <a:spcPts val="0"/>
                        </a:spcAft>
                      </a:pPr>
                      <a:r>
                        <a:rPr lang="fr-FR" sz="2000">
                          <a:solidFill>
                            <a:srgbClr val="000000"/>
                          </a:solidFill>
                          <a:latin typeface="Times New Roman" pitchFamily="18" charset="0"/>
                          <a:ea typeface="Times New Roman"/>
                          <a:cs typeface="Times New Roman" pitchFamily="18" charset="0"/>
                        </a:rPr>
                        <a:t>Café Paul</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22</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53,65</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19</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dirty="0">
                          <a:solidFill>
                            <a:srgbClr val="000000"/>
                          </a:solidFill>
                          <a:latin typeface="Times New Roman" pitchFamily="18" charset="0"/>
                          <a:ea typeface="Times New Roman"/>
                          <a:cs typeface="Times New Roman" pitchFamily="18" charset="0"/>
                        </a:rPr>
                        <a:t>46,35</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lnSpc>
                          <a:spcPct val="120000"/>
                        </a:lnSpc>
                        <a:spcAft>
                          <a:spcPts val="0"/>
                        </a:spcAft>
                      </a:pPr>
                      <a:r>
                        <a:rPr lang="fr-FR" sz="2000" dirty="0">
                          <a:solidFill>
                            <a:srgbClr val="000000"/>
                          </a:solidFill>
                          <a:latin typeface="Times New Roman" pitchFamily="18" charset="0"/>
                          <a:ea typeface="Times New Roman"/>
                          <a:cs typeface="Times New Roman" pitchFamily="18" charset="0"/>
                        </a:rPr>
                        <a:t>41</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r>
              <a:tr h="337390">
                <a:tc rowSpan="4">
                  <a:txBody>
                    <a:bodyPr/>
                    <a:lstStyle/>
                    <a:p>
                      <a:pPr algn="just">
                        <a:lnSpc>
                          <a:spcPct val="120000"/>
                        </a:lnSpc>
                        <a:spcAft>
                          <a:spcPts val="0"/>
                        </a:spcAft>
                      </a:pPr>
                      <a:r>
                        <a:rPr lang="fr-FR" sz="2000" b="1" dirty="0">
                          <a:solidFill>
                            <a:srgbClr val="000000"/>
                          </a:solidFill>
                          <a:latin typeface="Times New Roman" pitchFamily="18" charset="0"/>
                          <a:ea typeface="Times New Roman"/>
                          <a:cs typeface="Times New Roman" pitchFamily="18" charset="0"/>
                        </a:rPr>
                        <a:t>Le Boulevard Mohammed V</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just">
                        <a:lnSpc>
                          <a:spcPct val="120000"/>
                        </a:lnSpc>
                        <a:spcAft>
                          <a:spcPts val="0"/>
                        </a:spcAft>
                      </a:pPr>
                      <a:r>
                        <a:rPr lang="fr-FR" sz="2000">
                          <a:solidFill>
                            <a:srgbClr val="000000"/>
                          </a:solidFill>
                          <a:latin typeface="Times New Roman" pitchFamily="18" charset="0"/>
                          <a:ea typeface="Times New Roman"/>
                          <a:cs typeface="Times New Roman" pitchFamily="18" charset="0"/>
                        </a:rPr>
                        <a:t>Café 1</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20</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dirty="0">
                          <a:solidFill>
                            <a:srgbClr val="FF0000"/>
                          </a:solidFill>
                          <a:latin typeface="Times New Roman" pitchFamily="18" charset="0"/>
                          <a:ea typeface="Times New Roman"/>
                          <a:cs typeface="Times New Roman" pitchFamily="18" charset="0"/>
                        </a:rPr>
                        <a:t>95,23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dirty="0">
                          <a:solidFill>
                            <a:srgbClr val="000000"/>
                          </a:solidFill>
                          <a:latin typeface="Times New Roman" pitchFamily="18" charset="0"/>
                          <a:ea typeface="Times New Roman"/>
                          <a:cs typeface="Times New Roman" pitchFamily="18" charset="0"/>
                        </a:rPr>
                        <a:t>1</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dirty="0">
                          <a:solidFill>
                            <a:srgbClr val="FF0000"/>
                          </a:solidFill>
                          <a:latin typeface="Times New Roman" pitchFamily="18" charset="0"/>
                          <a:ea typeface="Times New Roman"/>
                          <a:cs typeface="Times New Roman" pitchFamily="18" charset="0"/>
                        </a:rPr>
                        <a:t>4,77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21</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337390">
                <a:tc vMerge="1">
                  <a:txBody>
                    <a:bodyPr/>
                    <a:lstStyle/>
                    <a:p>
                      <a:endParaRPr lang="fr-FR"/>
                    </a:p>
                  </a:txBody>
                  <a:tcPr/>
                </a:tc>
                <a:tc>
                  <a:txBody>
                    <a:bodyPr/>
                    <a:lstStyle/>
                    <a:p>
                      <a:pPr algn="just">
                        <a:lnSpc>
                          <a:spcPct val="120000"/>
                        </a:lnSpc>
                        <a:spcAft>
                          <a:spcPts val="0"/>
                        </a:spcAft>
                      </a:pPr>
                      <a:r>
                        <a:rPr lang="fr-FR" sz="2000" dirty="0">
                          <a:solidFill>
                            <a:srgbClr val="000000"/>
                          </a:solidFill>
                          <a:latin typeface="Times New Roman" pitchFamily="18" charset="0"/>
                          <a:ea typeface="Times New Roman"/>
                          <a:cs typeface="Times New Roman" pitchFamily="18" charset="0"/>
                        </a:rPr>
                        <a:t>Café 2</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dirty="0">
                          <a:solidFill>
                            <a:srgbClr val="000000"/>
                          </a:solidFill>
                          <a:latin typeface="Times New Roman" pitchFamily="18" charset="0"/>
                          <a:ea typeface="Times New Roman"/>
                          <a:cs typeface="Times New Roman" pitchFamily="18" charset="0"/>
                        </a:rPr>
                        <a:t>22</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dirty="0">
                          <a:solidFill>
                            <a:srgbClr val="FF0000"/>
                          </a:solidFill>
                          <a:latin typeface="Times New Roman" pitchFamily="18" charset="0"/>
                          <a:ea typeface="Times New Roman"/>
                          <a:cs typeface="Times New Roman" pitchFamily="18" charset="0"/>
                        </a:rPr>
                        <a:t>91,66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2</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dirty="0">
                          <a:solidFill>
                            <a:srgbClr val="FF0000"/>
                          </a:solidFill>
                          <a:latin typeface="Times New Roman" pitchFamily="18" charset="0"/>
                          <a:ea typeface="Times New Roman"/>
                          <a:cs typeface="Times New Roman" pitchFamily="18" charset="0"/>
                        </a:rPr>
                        <a:t>8,34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24</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626622">
                <a:tc vMerge="1">
                  <a:txBody>
                    <a:bodyPr/>
                    <a:lstStyle/>
                    <a:p>
                      <a:endParaRPr lang="fr-FR"/>
                    </a:p>
                  </a:txBody>
                  <a:tcPr/>
                </a:tc>
                <a:tc>
                  <a:txBody>
                    <a:bodyPr/>
                    <a:lstStyle/>
                    <a:p>
                      <a:pPr algn="just">
                        <a:lnSpc>
                          <a:spcPct val="120000"/>
                        </a:lnSpc>
                        <a:spcAft>
                          <a:spcPts val="0"/>
                        </a:spcAft>
                      </a:pPr>
                      <a:r>
                        <a:rPr lang="fr-FR" sz="2000">
                          <a:solidFill>
                            <a:srgbClr val="000000"/>
                          </a:solidFill>
                          <a:latin typeface="Times New Roman" pitchFamily="18" charset="0"/>
                          <a:ea typeface="Times New Roman"/>
                          <a:cs typeface="Times New Roman" pitchFamily="18" charset="0"/>
                        </a:rPr>
                        <a:t>Café la Comédie</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14</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dirty="0">
                          <a:solidFill>
                            <a:schemeClr val="tx1"/>
                          </a:solidFill>
                          <a:latin typeface="Times New Roman" pitchFamily="18" charset="0"/>
                          <a:ea typeface="Times New Roman"/>
                          <a:cs typeface="Times New Roman" pitchFamily="18" charset="0"/>
                        </a:rPr>
                        <a:t>60,86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dirty="0">
                          <a:solidFill>
                            <a:srgbClr val="000000"/>
                          </a:solidFill>
                          <a:latin typeface="Times New Roman" pitchFamily="18" charset="0"/>
                          <a:ea typeface="Times New Roman"/>
                          <a:cs typeface="Times New Roman" pitchFamily="18" charset="0"/>
                        </a:rPr>
                        <a:t>9</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dirty="0">
                          <a:solidFill>
                            <a:srgbClr val="000000"/>
                          </a:solidFill>
                          <a:latin typeface="Times New Roman" pitchFamily="18" charset="0"/>
                          <a:ea typeface="Times New Roman"/>
                          <a:cs typeface="Times New Roman" pitchFamily="18" charset="0"/>
                        </a:rPr>
                        <a:t>39,14</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23</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337390">
                <a:tc vMerge="1">
                  <a:txBody>
                    <a:bodyPr/>
                    <a:lstStyle/>
                    <a:p>
                      <a:endParaRPr lang="fr-FR"/>
                    </a:p>
                  </a:txBody>
                  <a:tcPr/>
                </a:tc>
                <a:tc>
                  <a:txBody>
                    <a:bodyPr/>
                    <a:lstStyle/>
                    <a:p>
                      <a:pPr algn="just">
                        <a:lnSpc>
                          <a:spcPct val="120000"/>
                        </a:lnSpc>
                        <a:spcAft>
                          <a:spcPts val="0"/>
                        </a:spcAft>
                      </a:pPr>
                      <a:r>
                        <a:rPr lang="fr-FR" sz="2000">
                          <a:solidFill>
                            <a:srgbClr val="000000"/>
                          </a:solidFill>
                          <a:latin typeface="Times New Roman" pitchFamily="18" charset="0"/>
                          <a:ea typeface="Times New Roman"/>
                          <a:cs typeface="Times New Roman" pitchFamily="18" charset="0"/>
                        </a:rPr>
                        <a:t>Café Balima</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46</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76,66</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a:solidFill>
                            <a:srgbClr val="000000"/>
                          </a:solidFill>
                          <a:latin typeface="Times New Roman" pitchFamily="18" charset="0"/>
                          <a:ea typeface="Times New Roman"/>
                          <a:cs typeface="Times New Roman" pitchFamily="18" charset="0"/>
                        </a:rPr>
                        <a:t>14</a:t>
                      </a:r>
                      <a:endParaRPr lang="fr-FR" sz="200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dirty="0">
                          <a:solidFill>
                            <a:srgbClr val="000000"/>
                          </a:solidFill>
                          <a:latin typeface="Times New Roman" pitchFamily="18" charset="0"/>
                          <a:ea typeface="Times New Roman"/>
                          <a:cs typeface="Times New Roman" pitchFamily="18" charset="0"/>
                        </a:rPr>
                        <a:t>23,34</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0"/>
                        </a:spcAft>
                      </a:pPr>
                      <a:r>
                        <a:rPr lang="fr-FR" sz="2000" dirty="0">
                          <a:solidFill>
                            <a:srgbClr val="000000"/>
                          </a:solidFill>
                          <a:latin typeface="Times New Roman" pitchFamily="18" charset="0"/>
                          <a:ea typeface="Times New Roman"/>
                          <a:cs typeface="Times New Roman" pitchFamily="18" charset="0"/>
                        </a:rPr>
                        <a:t>60</a:t>
                      </a:r>
                      <a:endParaRPr lang="fr-FR" sz="2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bl>
          </a:graphicData>
        </a:graphic>
      </p:graphicFrame>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Sans titre-4"/>
          <p:cNvPicPr>
            <a:picLocks noChangeAspect="1" noChangeArrowheads="1"/>
          </p:cNvPicPr>
          <p:nvPr/>
        </p:nvPicPr>
        <p:blipFill>
          <a:blip r:embed="rId2"/>
          <a:srcRect l="13167" t="23711" r="10397" b="13918"/>
          <a:stretch>
            <a:fillRect/>
          </a:stretch>
        </p:blipFill>
        <p:spPr bwMode="auto">
          <a:xfrm>
            <a:off x="28643" y="71414"/>
            <a:ext cx="4543357" cy="2786058"/>
          </a:xfrm>
          <a:prstGeom prst="rect">
            <a:avLst/>
          </a:prstGeom>
          <a:noFill/>
          <a:ln w="9525">
            <a:noFill/>
            <a:miter lim="800000"/>
            <a:headEnd/>
            <a:tailEnd/>
          </a:ln>
        </p:spPr>
      </p:pic>
      <p:pic>
        <p:nvPicPr>
          <p:cNvPr id="182275" name="Image 20" descr="Photo 169"/>
          <p:cNvPicPr>
            <a:picLocks noChangeAspect="1" noChangeArrowheads="1"/>
          </p:cNvPicPr>
          <p:nvPr/>
        </p:nvPicPr>
        <p:blipFill>
          <a:blip r:embed="rId3"/>
          <a:srcRect l="15492" t="14827" r="14131" b="15746"/>
          <a:stretch>
            <a:fillRect/>
          </a:stretch>
        </p:blipFill>
        <p:spPr bwMode="auto">
          <a:xfrm>
            <a:off x="4866240" y="71438"/>
            <a:ext cx="3849164" cy="2857496"/>
          </a:xfrm>
          <a:prstGeom prst="rect">
            <a:avLst/>
          </a:prstGeom>
          <a:noFill/>
          <a:ln w="9525">
            <a:noFill/>
            <a:miter lim="800000"/>
            <a:headEnd/>
            <a:tailEnd/>
          </a:ln>
        </p:spPr>
      </p:pic>
      <p:pic>
        <p:nvPicPr>
          <p:cNvPr id="182276" name="Picture 4" descr="Sans titre-55"/>
          <p:cNvPicPr>
            <a:picLocks noChangeAspect="1" noChangeArrowheads="1"/>
          </p:cNvPicPr>
          <p:nvPr/>
        </p:nvPicPr>
        <p:blipFill>
          <a:blip r:embed="rId4">
            <a:lum bright="10000"/>
          </a:blip>
          <a:srcRect l="25212" t="19945" r="29979" b="20506"/>
          <a:stretch>
            <a:fillRect/>
          </a:stretch>
        </p:blipFill>
        <p:spPr bwMode="auto">
          <a:xfrm>
            <a:off x="785786" y="3071810"/>
            <a:ext cx="3571868" cy="3519341"/>
          </a:xfrm>
          <a:prstGeom prst="rect">
            <a:avLst/>
          </a:prstGeom>
          <a:noFill/>
          <a:ln w="9525">
            <a:noFill/>
            <a:miter lim="800000"/>
            <a:headEnd/>
            <a:tailEnd/>
          </a:ln>
        </p:spPr>
      </p:pic>
      <p:pic>
        <p:nvPicPr>
          <p:cNvPr id="182277" name="Picture 5" descr="Sans titre-6"/>
          <p:cNvPicPr>
            <a:picLocks noChangeAspect="1" noChangeArrowheads="1"/>
          </p:cNvPicPr>
          <p:nvPr/>
        </p:nvPicPr>
        <p:blipFill>
          <a:blip r:embed="rId5"/>
          <a:srcRect l="42558" t="40512" r="2725"/>
          <a:stretch>
            <a:fillRect/>
          </a:stretch>
        </p:blipFill>
        <p:spPr bwMode="auto">
          <a:xfrm>
            <a:off x="4714876" y="3357562"/>
            <a:ext cx="3786214" cy="3084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Sans titre-7"/>
          <p:cNvPicPr>
            <a:picLocks noChangeAspect="1" noChangeArrowheads="1"/>
          </p:cNvPicPr>
          <p:nvPr/>
        </p:nvPicPr>
        <p:blipFill>
          <a:blip r:embed="rId2"/>
          <a:srcRect l="23448" t="22348" r="10345" b="15184"/>
          <a:stretch>
            <a:fillRect/>
          </a:stretch>
        </p:blipFill>
        <p:spPr bwMode="auto">
          <a:xfrm>
            <a:off x="214282" y="214290"/>
            <a:ext cx="4086724" cy="2928934"/>
          </a:xfrm>
          <a:prstGeom prst="rect">
            <a:avLst/>
          </a:prstGeom>
          <a:noFill/>
          <a:ln w="9525">
            <a:noFill/>
            <a:miter lim="800000"/>
            <a:headEnd/>
            <a:tailEnd/>
          </a:ln>
        </p:spPr>
      </p:pic>
      <p:pic>
        <p:nvPicPr>
          <p:cNvPr id="184323" name="Picture 3" descr="Sans titre-8"/>
          <p:cNvPicPr>
            <a:picLocks noChangeAspect="1" noChangeArrowheads="1"/>
          </p:cNvPicPr>
          <p:nvPr/>
        </p:nvPicPr>
        <p:blipFill>
          <a:blip r:embed="rId3"/>
          <a:srcRect l="18697" t="24661" r="5215"/>
          <a:stretch>
            <a:fillRect/>
          </a:stretch>
        </p:blipFill>
        <p:spPr bwMode="auto">
          <a:xfrm>
            <a:off x="285720" y="3214686"/>
            <a:ext cx="4071934" cy="3020195"/>
          </a:xfrm>
          <a:prstGeom prst="rect">
            <a:avLst/>
          </a:prstGeom>
          <a:noFill/>
          <a:ln w="9525">
            <a:noFill/>
            <a:miter lim="800000"/>
            <a:headEnd/>
            <a:tailEnd/>
          </a:ln>
        </p:spPr>
      </p:pic>
      <p:pic>
        <p:nvPicPr>
          <p:cNvPr id="184324" name="Image 1" descr="D:\entrepot\photos thèse finale khadija\photo thèse fihal BMV\u.JPG"/>
          <p:cNvPicPr>
            <a:picLocks noChangeAspect="1" noChangeArrowheads="1"/>
          </p:cNvPicPr>
          <p:nvPr/>
        </p:nvPicPr>
        <p:blipFill>
          <a:blip r:embed="rId4"/>
          <a:srcRect l="10017" t="12875" b="5247"/>
          <a:stretch>
            <a:fillRect/>
          </a:stretch>
        </p:blipFill>
        <p:spPr bwMode="auto">
          <a:xfrm>
            <a:off x="4572000" y="1785926"/>
            <a:ext cx="4246641" cy="292895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Image 1" descr="IMG_0022 (2)"/>
          <p:cNvPicPr>
            <a:picLocks noChangeAspect="1" noChangeArrowheads="1"/>
          </p:cNvPicPr>
          <p:nvPr/>
        </p:nvPicPr>
        <p:blipFill>
          <a:blip r:embed="rId2"/>
          <a:srcRect/>
          <a:stretch>
            <a:fillRect/>
          </a:stretch>
        </p:blipFill>
        <p:spPr bwMode="auto">
          <a:xfrm>
            <a:off x="214282" y="357166"/>
            <a:ext cx="3929187" cy="2928934"/>
          </a:xfrm>
          <a:prstGeom prst="rect">
            <a:avLst/>
          </a:prstGeom>
          <a:noFill/>
          <a:ln w="9525">
            <a:noFill/>
            <a:miter lim="800000"/>
            <a:headEnd/>
            <a:tailEnd/>
          </a:ln>
        </p:spPr>
      </p:pic>
      <p:pic>
        <p:nvPicPr>
          <p:cNvPr id="183299" name="Picture 3" descr="Sans titre-10"/>
          <p:cNvPicPr>
            <a:picLocks noChangeAspect="1" noChangeArrowheads="1"/>
          </p:cNvPicPr>
          <p:nvPr/>
        </p:nvPicPr>
        <p:blipFill>
          <a:blip r:embed="rId3"/>
          <a:srcRect t="4605"/>
          <a:stretch>
            <a:fillRect/>
          </a:stretch>
        </p:blipFill>
        <p:spPr bwMode="auto">
          <a:xfrm>
            <a:off x="285720" y="3357562"/>
            <a:ext cx="3857652" cy="3113784"/>
          </a:xfrm>
          <a:prstGeom prst="rect">
            <a:avLst/>
          </a:prstGeom>
          <a:noFill/>
          <a:ln w="9525">
            <a:noFill/>
            <a:miter lim="800000"/>
            <a:headEnd/>
            <a:tailEnd/>
          </a:ln>
        </p:spPr>
      </p:pic>
      <p:pic>
        <p:nvPicPr>
          <p:cNvPr id="183300" name="Picture 4" descr="imagesCAWD7TSX"/>
          <p:cNvPicPr>
            <a:picLocks noChangeAspect="1" noChangeArrowheads="1"/>
          </p:cNvPicPr>
          <p:nvPr/>
        </p:nvPicPr>
        <p:blipFill>
          <a:blip r:embed="rId4"/>
          <a:srcRect t="7062"/>
          <a:stretch>
            <a:fillRect/>
          </a:stretch>
        </p:blipFill>
        <p:spPr bwMode="auto">
          <a:xfrm>
            <a:off x="4357686" y="357166"/>
            <a:ext cx="4143404" cy="2886798"/>
          </a:xfrm>
          <a:prstGeom prst="rect">
            <a:avLst/>
          </a:prstGeom>
          <a:noFill/>
          <a:ln w="9525">
            <a:noFill/>
            <a:miter lim="800000"/>
            <a:headEnd/>
            <a:tailEnd/>
          </a:ln>
        </p:spPr>
      </p:pic>
      <p:pic>
        <p:nvPicPr>
          <p:cNvPr id="183301" name="Image 3" descr="D:\entrepot\photos thèse finale khadija\photo thèse fihal BMV\PA220879.JPG"/>
          <p:cNvPicPr>
            <a:picLocks noChangeAspect="1" noChangeArrowheads="1"/>
          </p:cNvPicPr>
          <p:nvPr/>
        </p:nvPicPr>
        <p:blipFill>
          <a:blip r:embed="rId5"/>
          <a:srcRect/>
          <a:stretch>
            <a:fillRect/>
          </a:stretch>
        </p:blipFill>
        <p:spPr bwMode="auto">
          <a:xfrm>
            <a:off x="4643438" y="3429000"/>
            <a:ext cx="3929090" cy="294064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Text Box 3"/>
          <p:cNvSpPr txBox="1">
            <a:spLocks noChangeArrowheads="1"/>
          </p:cNvSpPr>
          <p:nvPr/>
        </p:nvSpPr>
        <p:spPr bwMode="auto">
          <a:xfrm>
            <a:off x="1545957" y="1772828"/>
            <a:ext cx="6626662" cy="255528"/>
          </a:xfrm>
          <a:prstGeom prst="rect">
            <a:avLst/>
          </a:prstGeom>
          <a:noFill/>
          <a:ln w="9525">
            <a:noFill/>
            <a:miter lim="800000"/>
            <a:headEnd/>
            <a:tailEnd/>
          </a:ln>
          <a:effectLst/>
        </p:spPr>
        <p:txBody>
          <a:bodyPr lIns="85221" tIns="42609" rIns="85221" bIns="42609">
            <a:spAutoFit/>
          </a:bodyPr>
          <a:lstStyle/>
          <a:p>
            <a:pPr defTabSz="852318">
              <a:spcBef>
                <a:spcPct val="50000"/>
              </a:spcBef>
            </a:pPr>
            <a:endParaRPr lang="fr-FR" sz="1100" dirty="0">
              <a:latin typeface="BankGothic Md BT" pitchFamily="34" charset="0"/>
            </a:endParaRPr>
          </a:p>
        </p:txBody>
      </p:sp>
      <p:pic>
        <p:nvPicPr>
          <p:cNvPr id="21508" name="Picture 4" descr="RÃ©sultat de recherche d'images pour &quot;terrains de proximitÃ© Corniche de Rabat&quot;"/>
          <p:cNvPicPr>
            <a:picLocks noChangeAspect="1" noChangeArrowheads="1"/>
          </p:cNvPicPr>
          <p:nvPr/>
        </p:nvPicPr>
        <p:blipFill>
          <a:blip r:embed="rId2"/>
          <a:srcRect/>
          <a:stretch>
            <a:fillRect/>
          </a:stretch>
        </p:blipFill>
        <p:spPr bwMode="auto">
          <a:xfrm>
            <a:off x="84169" y="857232"/>
            <a:ext cx="8988425" cy="5055989"/>
          </a:xfrm>
          <a:prstGeom prst="rect">
            <a:avLst/>
          </a:prstGeom>
          <a:noFill/>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Text Box 3"/>
          <p:cNvSpPr txBox="1">
            <a:spLocks noChangeArrowheads="1"/>
          </p:cNvSpPr>
          <p:nvPr/>
        </p:nvSpPr>
        <p:spPr bwMode="auto">
          <a:xfrm>
            <a:off x="1545957" y="1772828"/>
            <a:ext cx="6626662" cy="255528"/>
          </a:xfrm>
          <a:prstGeom prst="rect">
            <a:avLst/>
          </a:prstGeom>
          <a:noFill/>
          <a:ln w="9525">
            <a:noFill/>
            <a:miter lim="800000"/>
            <a:headEnd/>
            <a:tailEnd/>
          </a:ln>
          <a:effectLst/>
        </p:spPr>
        <p:txBody>
          <a:bodyPr lIns="85221" tIns="42609" rIns="85221" bIns="42609">
            <a:spAutoFit/>
          </a:bodyPr>
          <a:lstStyle/>
          <a:p>
            <a:pPr defTabSz="852318">
              <a:spcBef>
                <a:spcPct val="50000"/>
              </a:spcBef>
            </a:pPr>
            <a:endParaRPr lang="fr-FR" sz="1100" dirty="0">
              <a:latin typeface="BankGothic Md BT" pitchFamily="34" charset="0"/>
            </a:endParaRPr>
          </a:p>
        </p:txBody>
      </p:sp>
      <p:pic>
        <p:nvPicPr>
          <p:cNvPr id="109570" name="Picture 2" descr="Image associÃ©e"/>
          <p:cNvPicPr>
            <a:picLocks noChangeAspect="1" noChangeArrowheads="1"/>
          </p:cNvPicPr>
          <p:nvPr/>
        </p:nvPicPr>
        <p:blipFill>
          <a:blip r:embed="rId2"/>
          <a:srcRect/>
          <a:stretch>
            <a:fillRect/>
          </a:stretch>
        </p:blipFill>
        <p:spPr bwMode="auto">
          <a:xfrm>
            <a:off x="0" y="914380"/>
            <a:ext cx="9144000" cy="5143500"/>
          </a:xfrm>
          <a:prstGeom prst="rect">
            <a:avLst/>
          </a:prstGeom>
          <a:noFill/>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Text Box 3"/>
          <p:cNvSpPr txBox="1">
            <a:spLocks noChangeArrowheads="1"/>
          </p:cNvSpPr>
          <p:nvPr/>
        </p:nvSpPr>
        <p:spPr bwMode="auto">
          <a:xfrm>
            <a:off x="1545957" y="1772828"/>
            <a:ext cx="6626662" cy="255528"/>
          </a:xfrm>
          <a:prstGeom prst="rect">
            <a:avLst/>
          </a:prstGeom>
          <a:noFill/>
          <a:ln w="9525">
            <a:noFill/>
            <a:miter lim="800000"/>
            <a:headEnd/>
            <a:tailEnd/>
          </a:ln>
          <a:effectLst/>
        </p:spPr>
        <p:txBody>
          <a:bodyPr lIns="85221" tIns="42609" rIns="85221" bIns="42609">
            <a:spAutoFit/>
          </a:bodyPr>
          <a:lstStyle/>
          <a:p>
            <a:pPr defTabSz="852318">
              <a:spcBef>
                <a:spcPct val="50000"/>
              </a:spcBef>
            </a:pPr>
            <a:endParaRPr lang="fr-FR" sz="1100" dirty="0">
              <a:latin typeface="BankGothic Md BT" pitchFamily="34" charset="0"/>
            </a:endParaRPr>
          </a:p>
        </p:txBody>
      </p:sp>
      <p:pic>
        <p:nvPicPr>
          <p:cNvPr id="110594" name="Picture 2" descr="RÃ©sultat de recherche d'images pour &quot;terrains de sport proximitÃ© Corniche de Rabat&quot;"/>
          <p:cNvPicPr>
            <a:picLocks noChangeAspect="1" noChangeArrowheads="1"/>
          </p:cNvPicPr>
          <p:nvPr/>
        </p:nvPicPr>
        <p:blipFill>
          <a:blip r:embed="rId2"/>
          <a:srcRect/>
          <a:stretch>
            <a:fillRect/>
          </a:stretch>
        </p:blipFill>
        <p:spPr bwMode="auto">
          <a:xfrm>
            <a:off x="0" y="1357298"/>
            <a:ext cx="9067128" cy="3714776"/>
          </a:xfrm>
          <a:prstGeom prst="rect">
            <a:avLst/>
          </a:prstGeom>
          <a:noFill/>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2"/>
          <p:cNvSpPr txBox="1">
            <a:spLocks noChangeArrowheads="1"/>
          </p:cNvSpPr>
          <p:nvPr/>
        </p:nvSpPr>
        <p:spPr bwMode="auto">
          <a:xfrm>
            <a:off x="642910" y="214290"/>
            <a:ext cx="7813906" cy="824714"/>
          </a:xfrm>
          <a:prstGeom prst="rect">
            <a:avLst/>
          </a:prstGeom>
          <a:noFill/>
          <a:ln w="9525">
            <a:noFill/>
            <a:miter lim="800000"/>
            <a:headEnd/>
            <a:tailEnd/>
          </a:ln>
          <a:effectLst>
            <a:outerShdw dist="35921" dir="8100000" algn="ctr" rotWithShape="0">
              <a:schemeClr val="bg2">
                <a:alpha val="50000"/>
              </a:schemeClr>
            </a:outerShdw>
          </a:effectLst>
        </p:spPr>
        <p:txBody>
          <a:bodyPr lIns="85221" tIns="42609" rIns="85221" bIns="42609">
            <a:spAutoFit/>
          </a:bodyPr>
          <a:lstStyle/>
          <a:p>
            <a:pPr defTabSz="852318">
              <a:spcBef>
                <a:spcPct val="50000"/>
              </a:spcBef>
            </a:pPr>
            <a:r>
              <a:rPr lang="fr-FR" sz="2400" b="1" dirty="0">
                <a:solidFill>
                  <a:srgbClr val="800000"/>
                </a:solidFill>
                <a:latin typeface="BankGothic Md BT" pitchFamily="34" charset="0"/>
              </a:rPr>
              <a:t>L</a:t>
            </a:r>
            <a:r>
              <a:rPr lang="fr-FR" sz="2400" b="1" dirty="0">
                <a:latin typeface="BankGothic Md BT" pitchFamily="34" charset="0"/>
              </a:rPr>
              <a:t>a ville en tant que lieu de rencontre et de </a:t>
            </a:r>
            <a:r>
              <a:rPr lang="fr-FR" sz="2400" b="1" dirty="0" smtClean="0">
                <a:latin typeface="BankGothic Md BT" pitchFamily="34" charset="0"/>
              </a:rPr>
              <a:t>socialisation, de créativité culturelle</a:t>
            </a:r>
            <a:endParaRPr lang="fr-FR" sz="2400" b="1" dirty="0">
              <a:latin typeface="BankGothic Md BT" pitchFamily="34" charset="0"/>
            </a:endParaRPr>
          </a:p>
        </p:txBody>
      </p:sp>
      <p:sp>
        <p:nvSpPr>
          <p:cNvPr id="246787" name="Text Box 3"/>
          <p:cNvSpPr txBox="1">
            <a:spLocks noChangeArrowheads="1"/>
          </p:cNvSpPr>
          <p:nvPr/>
        </p:nvSpPr>
        <p:spPr bwMode="auto">
          <a:xfrm>
            <a:off x="1545957" y="1772828"/>
            <a:ext cx="6626662" cy="255528"/>
          </a:xfrm>
          <a:prstGeom prst="rect">
            <a:avLst/>
          </a:prstGeom>
          <a:noFill/>
          <a:ln w="9525">
            <a:noFill/>
            <a:miter lim="800000"/>
            <a:headEnd/>
            <a:tailEnd/>
          </a:ln>
          <a:effectLst/>
        </p:spPr>
        <p:txBody>
          <a:bodyPr lIns="85221" tIns="42609" rIns="85221" bIns="42609">
            <a:spAutoFit/>
          </a:bodyPr>
          <a:lstStyle/>
          <a:p>
            <a:pPr defTabSz="852318">
              <a:spcBef>
                <a:spcPct val="50000"/>
              </a:spcBef>
            </a:pPr>
            <a:endParaRPr lang="fr-FR" sz="1100" dirty="0">
              <a:latin typeface="BankGothic Md BT" pitchFamily="34" charset="0"/>
            </a:endParaRPr>
          </a:p>
        </p:txBody>
      </p:sp>
      <p:pic>
        <p:nvPicPr>
          <p:cNvPr id="94210" name="Picture 2" descr="RÃ©sultat de recherche d'images pour &quot;hay mohammadi CinÃ©ma Saada Nass El Ghiouan&quot;"/>
          <p:cNvPicPr>
            <a:picLocks noChangeAspect="1" noChangeArrowheads="1"/>
          </p:cNvPicPr>
          <p:nvPr/>
        </p:nvPicPr>
        <p:blipFill>
          <a:blip r:embed="rId2"/>
          <a:srcRect t="17836" b="17062"/>
          <a:stretch>
            <a:fillRect/>
          </a:stretch>
        </p:blipFill>
        <p:spPr bwMode="auto">
          <a:xfrm>
            <a:off x="0" y="1214422"/>
            <a:ext cx="4786314" cy="4411659"/>
          </a:xfrm>
          <a:prstGeom prst="rect">
            <a:avLst/>
          </a:prstGeom>
          <a:noFill/>
        </p:spPr>
      </p:pic>
      <p:pic>
        <p:nvPicPr>
          <p:cNvPr id="94212" name="Picture 4" descr="Image associÃ©e"/>
          <p:cNvPicPr>
            <a:picLocks noChangeAspect="1" noChangeArrowheads="1"/>
          </p:cNvPicPr>
          <p:nvPr/>
        </p:nvPicPr>
        <p:blipFill>
          <a:blip r:embed="rId3"/>
          <a:srcRect/>
          <a:stretch>
            <a:fillRect/>
          </a:stretch>
        </p:blipFill>
        <p:spPr bwMode="auto">
          <a:xfrm>
            <a:off x="4857752" y="2143116"/>
            <a:ext cx="4143404" cy="2320306"/>
          </a:xfrm>
          <a:prstGeom prst="rect">
            <a:avLst/>
          </a:prstGeom>
          <a:noFill/>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2857496"/>
            <a:ext cx="8229600" cy="828668"/>
          </a:xfrm>
        </p:spPr>
        <p:txBody>
          <a:bodyPr>
            <a:normAutofit/>
          </a:bodyPr>
          <a:lstStyle/>
          <a:p>
            <a:pPr algn="ctr">
              <a:buNone/>
            </a:pPr>
            <a:r>
              <a:rPr lang="fr-FR" sz="3600" b="1" dirty="0" smtClean="0">
                <a:solidFill>
                  <a:srgbClr val="C00000"/>
                </a:solidFill>
                <a:latin typeface="Times New Roman" pitchFamily="18" charset="0"/>
                <a:cs typeface="Times New Roman" pitchFamily="18" charset="0"/>
              </a:rPr>
              <a:t>Construction de la mixité urbaine</a:t>
            </a:r>
            <a:endParaRPr lang="fr-FR" sz="3600" b="1" dirty="0">
              <a:solidFill>
                <a:srgbClr val="C0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16"/>
          <p:cNvSpPr txBox="1">
            <a:spLocks noChangeArrowheads="1"/>
          </p:cNvSpPr>
          <p:nvPr/>
        </p:nvSpPr>
        <p:spPr bwMode="auto">
          <a:xfrm>
            <a:off x="307568" y="1404452"/>
            <a:ext cx="7693456" cy="738664"/>
          </a:xfrm>
          <a:prstGeom prst="rect">
            <a:avLst/>
          </a:prstGeom>
          <a:noFill/>
          <a:ln w="9525">
            <a:noFill/>
            <a:miter lim="800000"/>
            <a:headEnd/>
            <a:tailEnd/>
          </a:ln>
        </p:spPr>
        <p:txBody>
          <a:bodyPr wrap="square">
            <a:spAutoFit/>
          </a:bodyPr>
          <a:lstStyle/>
          <a:p>
            <a:pPr algn="ctr">
              <a:buFont typeface="Wingdings" pitchFamily="2" charset="2"/>
              <a:buChar char="§"/>
              <a:defRPr/>
            </a:pPr>
            <a:r>
              <a:rPr lang="fr-FR" sz="2400" b="1" dirty="0" smtClean="0">
                <a:latin typeface="Times New Roman" pitchFamily="18" charset="0"/>
                <a:cs typeface="Times New Roman" pitchFamily="18" charset="0"/>
              </a:rPr>
              <a:t>L a mixité urbaine : Une construction conditionnée</a:t>
            </a:r>
            <a:endParaRPr lang="fr-FR" dirty="0">
              <a:latin typeface="Times New Roman" pitchFamily="18" charset="0"/>
              <a:cs typeface="Times New Roman" pitchFamily="18" charset="0"/>
            </a:endParaRPr>
          </a:p>
          <a:p>
            <a:endParaRPr lang="fr-FR" dirty="0">
              <a:latin typeface="Times New Roman" pitchFamily="18" charset="0"/>
              <a:cs typeface="Times New Roman" pitchFamily="18" charset="0"/>
            </a:endParaRPr>
          </a:p>
        </p:txBody>
      </p:sp>
      <p:sp>
        <p:nvSpPr>
          <p:cNvPr id="9" name="Rectangle 8"/>
          <p:cNvSpPr/>
          <p:nvPr/>
        </p:nvSpPr>
        <p:spPr>
          <a:xfrm>
            <a:off x="0" y="272457"/>
            <a:ext cx="8496944" cy="584775"/>
          </a:xfrm>
          <a:prstGeom prst="rect">
            <a:avLst/>
          </a:prstGeom>
        </p:spPr>
        <p:txBody>
          <a:bodyPr wrap="square">
            <a:spAutoFit/>
          </a:bodyPr>
          <a:lstStyle/>
          <a:p>
            <a:pPr algn="ctr">
              <a:buFont typeface="Wingdings" pitchFamily="2" charset="2"/>
              <a:buNone/>
              <a:defRPr/>
            </a:pPr>
            <a:r>
              <a:rPr lang="fr-FR" sz="3200" b="1" dirty="0" smtClean="0">
                <a:solidFill>
                  <a:srgbClr val="C00000"/>
                </a:solidFill>
                <a:latin typeface="Times New Roman" pitchFamily="18" charset="0"/>
                <a:cs typeface="Times New Roman" pitchFamily="18" charset="0"/>
              </a:rPr>
              <a:t>L a mixité urbaine : une qualité jamais acquise </a:t>
            </a:r>
          </a:p>
        </p:txBody>
      </p:sp>
      <p:sp>
        <p:nvSpPr>
          <p:cNvPr id="18" name="ZoneTexte 16"/>
          <p:cNvSpPr txBox="1">
            <a:spLocks noChangeArrowheads="1"/>
          </p:cNvSpPr>
          <p:nvPr/>
        </p:nvSpPr>
        <p:spPr bwMode="auto">
          <a:xfrm>
            <a:off x="1000100" y="2000240"/>
            <a:ext cx="8072494" cy="1569660"/>
          </a:xfrm>
          <a:prstGeom prst="rect">
            <a:avLst/>
          </a:prstGeom>
          <a:noFill/>
          <a:ln w="9525">
            <a:noFill/>
            <a:miter lim="800000"/>
            <a:headEnd/>
            <a:tailEnd/>
          </a:ln>
        </p:spPr>
        <p:txBody>
          <a:bodyPr wrap="square">
            <a:spAutoFit/>
          </a:bodyPr>
          <a:lstStyle/>
          <a:p>
            <a:pPr algn="ctr">
              <a:defRPr/>
            </a:pPr>
            <a:endParaRPr lang="fr-FR" sz="2800" b="1" dirty="0" smtClean="0">
              <a:latin typeface="Times New Roman" pitchFamily="18" charset="0"/>
              <a:cs typeface="Times New Roman" pitchFamily="18" charset="0"/>
            </a:endParaRPr>
          </a:p>
          <a:p>
            <a:pPr algn="just">
              <a:buFont typeface="Wingdings" pitchFamily="2" charset="2"/>
              <a:buChar char="ü"/>
              <a:defRPr/>
            </a:pPr>
            <a:r>
              <a:rPr lang="fr-FR" sz="2400" dirty="0" smtClean="0">
                <a:latin typeface="Times New Roman" pitchFamily="18" charset="0"/>
                <a:cs typeface="Times New Roman" pitchFamily="18" charset="0"/>
              </a:rPr>
              <a:t>Centralité, accessibilité,  démocratie  :  de la mixité à l’homogénéité ; </a:t>
            </a:r>
            <a:endParaRPr lang="fr-FR" sz="2000" dirty="0">
              <a:latin typeface="Times New Roman" pitchFamily="18" charset="0"/>
              <a:cs typeface="Times New Roman" pitchFamily="18" charset="0"/>
            </a:endParaRPr>
          </a:p>
          <a:p>
            <a:endParaRPr lang="fr-FR" sz="2000" dirty="0">
              <a:latin typeface="Times New Roman" pitchFamily="18" charset="0"/>
              <a:cs typeface="Times New Roman" pitchFamily="18" charset="0"/>
            </a:endParaRPr>
          </a:p>
        </p:txBody>
      </p:sp>
      <p:sp>
        <p:nvSpPr>
          <p:cNvPr id="19" name="ZoneTexte 16"/>
          <p:cNvSpPr txBox="1">
            <a:spLocks noChangeArrowheads="1"/>
          </p:cNvSpPr>
          <p:nvPr/>
        </p:nvSpPr>
        <p:spPr bwMode="auto">
          <a:xfrm>
            <a:off x="1000100" y="3286124"/>
            <a:ext cx="8143900" cy="1508105"/>
          </a:xfrm>
          <a:prstGeom prst="rect">
            <a:avLst/>
          </a:prstGeom>
          <a:noFill/>
          <a:ln w="9525">
            <a:noFill/>
            <a:miter lim="800000"/>
            <a:headEnd/>
            <a:tailEnd/>
          </a:ln>
        </p:spPr>
        <p:txBody>
          <a:bodyPr wrap="square">
            <a:spAutoFit/>
          </a:bodyPr>
          <a:lstStyle/>
          <a:p>
            <a:pPr algn="just">
              <a:defRPr/>
            </a:pPr>
            <a:endParaRPr lang="fr-FR" sz="2400" dirty="0" smtClean="0">
              <a:latin typeface="Times New Roman" pitchFamily="18" charset="0"/>
              <a:cs typeface="Times New Roman" pitchFamily="18" charset="0"/>
            </a:endParaRPr>
          </a:p>
          <a:p>
            <a:pPr algn="just">
              <a:buFont typeface="Wingdings" pitchFamily="2" charset="2"/>
              <a:buChar char="ü"/>
              <a:defRPr/>
            </a:pPr>
            <a:r>
              <a:rPr lang="fr-FR" sz="2400" dirty="0" smtClean="0">
                <a:latin typeface="Times New Roman" pitchFamily="18" charset="0"/>
                <a:cs typeface="Times New Roman" pitchFamily="18" charset="0"/>
              </a:rPr>
              <a:t>Des paliers sélectifs pour maitriser la forme de la mixité urbaine : l’accessibilité, le prix, les contrôles policier et sociale ; </a:t>
            </a:r>
            <a:endParaRPr lang="fr-FR" sz="2000" dirty="0">
              <a:latin typeface="Times New Roman" pitchFamily="18" charset="0"/>
              <a:cs typeface="Times New Roman" pitchFamily="18" charset="0"/>
            </a:endParaRPr>
          </a:p>
          <a:p>
            <a:endParaRPr lang="fr-FR" sz="2000" dirty="0">
              <a:latin typeface="Times New Roman" pitchFamily="18" charset="0"/>
              <a:cs typeface="Times New Roman" pitchFamily="18" charset="0"/>
            </a:endParaRPr>
          </a:p>
        </p:txBody>
      </p:sp>
      <p:sp>
        <p:nvSpPr>
          <p:cNvPr id="20" name="ZoneTexte 16"/>
          <p:cNvSpPr txBox="1">
            <a:spLocks noChangeArrowheads="1"/>
          </p:cNvSpPr>
          <p:nvPr/>
        </p:nvSpPr>
        <p:spPr bwMode="auto">
          <a:xfrm>
            <a:off x="1000100" y="4857760"/>
            <a:ext cx="8143900" cy="1446550"/>
          </a:xfrm>
          <a:prstGeom prst="rect">
            <a:avLst/>
          </a:prstGeom>
          <a:noFill/>
          <a:ln w="9525">
            <a:noFill/>
            <a:miter lim="800000"/>
            <a:headEnd/>
            <a:tailEnd/>
          </a:ln>
        </p:spPr>
        <p:txBody>
          <a:bodyPr wrap="square">
            <a:spAutoFit/>
          </a:bodyPr>
          <a:lstStyle/>
          <a:p>
            <a:pPr>
              <a:buFont typeface="Wingdings" pitchFamily="2" charset="2"/>
              <a:buChar char="ü"/>
            </a:pPr>
            <a:r>
              <a:rPr lang="fr-FR" sz="2400" dirty="0" smtClean="0">
                <a:latin typeface="Times New Roman" pitchFamily="18" charset="0"/>
                <a:cs typeface="Times New Roman" pitchFamily="18" charset="0"/>
              </a:rPr>
              <a:t>Des règles consensuelles non déclarées pour une coprésence non conflictuelle.</a:t>
            </a:r>
            <a:endParaRPr lang="fr-FR" sz="2000" dirty="0">
              <a:latin typeface="Times New Roman" pitchFamily="18" charset="0"/>
              <a:cs typeface="Times New Roman" pitchFamily="18" charset="0"/>
            </a:endParaRPr>
          </a:p>
          <a:p>
            <a:endParaRPr lang="fr-FR" sz="2000" dirty="0">
              <a:latin typeface="Times New Roman" pitchFamily="18" charset="0"/>
              <a:cs typeface="Times New Roman" pitchFamily="18" charset="0"/>
            </a:endParaRPr>
          </a:p>
          <a:p>
            <a:endParaRPr lang="fr-FR"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heckerboard(across)">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Rot="1" noChangeArrowheads="1"/>
          </p:cNvSpPr>
          <p:nvPr>
            <p:ph type="body" sz="half" idx="1"/>
          </p:nvPr>
        </p:nvSpPr>
        <p:spPr>
          <a:xfrm>
            <a:off x="1498517" y="285728"/>
            <a:ext cx="7356465" cy="1143008"/>
          </a:xfrm>
          <a:ln>
            <a:noFill/>
          </a:ln>
        </p:spPr>
        <p:txBody>
          <a:bodyPr>
            <a:noAutofit/>
          </a:bodyPr>
          <a:lstStyle/>
          <a:p>
            <a:pPr>
              <a:buFont typeface="Wingdings" pitchFamily="2" charset="2"/>
              <a:buChar char="§"/>
            </a:pPr>
            <a:r>
              <a:rPr lang="fr-FR" sz="2800" dirty="0" smtClean="0">
                <a:latin typeface="Times New Roman" pitchFamily="18" charset="0"/>
                <a:cs typeface="Times New Roman" pitchFamily="18" charset="0"/>
              </a:rPr>
              <a:t>Volonté de garder une distance physique par rapport à l’autre qui est « différent » </a:t>
            </a:r>
          </a:p>
          <a:p>
            <a:pPr algn="l">
              <a:lnSpc>
                <a:spcPct val="90000"/>
              </a:lnSpc>
              <a:buNone/>
            </a:pPr>
            <a:endParaRPr lang="fr-FR" sz="2800" dirty="0">
              <a:latin typeface="Times New Roman" pitchFamily="18" charset="0"/>
              <a:cs typeface="Times New Roman" pitchFamily="18" charset="0"/>
            </a:endParaRPr>
          </a:p>
          <a:p>
            <a:pPr algn="l">
              <a:lnSpc>
                <a:spcPct val="90000"/>
              </a:lnSpc>
              <a:buFont typeface="Arial" pitchFamily="34" charset="0"/>
              <a:buNone/>
            </a:pPr>
            <a:endParaRPr lang="fr-FR" sz="2800" dirty="0">
              <a:latin typeface="Times New Roman" pitchFamily="18" charset="0"/>
              <a:cs typeface="Times New Roman" pitchFamily="18" charset="0"/>
            </a:endParaRPr>
          </a:p>
          <a:p>
            <a:pPr>
              <a:lnSpc>
                <a:spcPct val="90000"/>
              </a:lnSpc>
              <a:buFont typeface="Arial" pitchFamily="34" charset="0"/>
              <a:buNone/>
            </a:pPr>
            <a:endParaRPr lang="en-US" sz="2800" dirty="0">
              <a:latin typeface="Times New Roman" pitchFamily="18" charset="0"/>
              <a:cs typeface="Times New Roman" pitchFamily="18" charset="0"/>
            </a:endParaRPr>
          </a:p>
        </p:txBody>
      </p:sp>
      <p:sp>
        <p:nvSpPr>
          <p:cNvPr id="6" name="Flèche courbée vers la droite 5"/>
          <p:cNvSpPr/>
          <p:nvPr/>
        </p:nvSpPr>
        <p:spPr>
          <a:xfrm rot="10800000">
            <a:off x="7715272" y="4714884"/>
            <a:ext cx="1143008" cy="1143008"/>
          </a:xfrm>
          <a:prstGeom prst="curv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Rectangle 3"/>
          <p:cNvSpPr txBox="1">
            <a:spLocks noRot="1" noChangeArrowheads="1"/>
          </p:cNvSpPr>
          <p:nvPr/>
        </p:nvSpPr>
        <p:spPr>
          <a:xfrm>
            <a:off x="1500166" y="2786058"/>
            <a:ext cx="7356465" cy="2071678"/>
          </a:xfrm>
          <a:prstGeom prst="rect">
            <a:avLst/>
          </a:prstGeom>
          <a:ln>
            <a:noFill/>
          </a:ln>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homogénéité sociale par quartier et animation différenciée et discontinue. </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5" name="Rectangle 3"/>
          <p:cNvSpPr txBox="1">
            <a:spLocks noRot="1" noChangeArrowheads="1"/>
          </p:cNvSpPr>
          <p:nvPr/>
        </p:nvSpPr>
        <p:spPr>
          <a:xfrm>
            <a:off x="1500166" y="1071546"/>
            <a:ext cx="7356465" cy="1928826"/>
          </a:xfrm>
          <a:prstGeom prst="rect">
            <a:avLst/>
          </a:prstGeom>
          <a:ln>
            <a:noFill/>
          </a:ln>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Séparation des fonctions et des typologies d’habitat.</a:t>
            </a:r>
          </a:p>
          <a:p>
            <a:pPr marL="342900" marR="0" lvl="0" indent="-342900" algn="l" defTabSz="914400" rtl="0" eaLnBrk="1" fontAlgn="auto" latinLnBrk="0" hangingPunct="1">
              <a:lnSpc>
                <a:spcPct val="90000"/>
              </a:lnSpc>
              <a:spcBef>
                <a:spcPct val="20000"/>
              </a:spcBef>
              <a:spcAft>
                <a:spcPts val="0"/>
              </a:spcAft>
              <a:buClrTx/>
              <a:buSzTx/>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7" name="Rectangle 3"/>
          <p:cNvSpPr txBox="1">
            <a:spLocks noRot="1" noChangeArrowheads="1"/>
          </p:cNvSpPr>
          <p:nvPr/>
        </p:nvSpPr>
        <p:spPr>
          <a:xfrm>
            <a:off x="142844" y="4000504"/>
            <a:ext cx="7356465" cy="3000396"/>
          </a:xfrm>
          <a:prstGeom prst="rect">
            <a:avLst/>
          </a:prstGeom>
          <a:ln>
            <a:noFill/>
          </a:ln>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Urbanisme fonctionnaliste :  Aménagement des villes principalement basé sur une répartition thématique des espaces urbains en zones d’habitat, de travail et de loisirs reliées par un système de voirie. </a:t>
            </a:r>
          </a:p>
          <a:p>
            <a:pPr marL="342900" marR="0" lvl="0" indent="-342900" algn="l" defTabSz="914400" rtl="0" eaLnBrk="1" fontAlgn="auto" latinLnBrk="0" hangingPunct="1">
              <a:lnSpc>
                <a:spcPct val="90000"/>
              </a:lnSpc>
              <a:spcBef>
                <a:spcPct val="20000"/>
              </a:spcBef>
              <a:spcAft>
                <a:spcPts val="0"/>
              </a:spcAft>
              <a:buClrTx/>
              <a:buSzTx/>
              <a:buFont typeface="Wingdings" pitchFamily="2" charset="2"/>
              <a:buChar char="§"/>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fr-FR"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checkerboard(across)">
                                      <p:cBhvr>
                                        <p:cTn id="7" dur="500"/>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P spid="6" grpId="0" animBg="1"/>
      <p:bldP spid="4" grpId="0"/>
      <p:bldP spid="5"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0" y="0"/>
            <a:ext cx="9144000" cy="68580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28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Un processus de construction, déconstruction et reconstruction à l’œuvre</a:t>
            </a:r>
            <a:r>
              <a:rPr kumimoji="0" lang="fr-FR" sz="2800" b="0"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endParaRPr kumimoji="0" lang="fr-FR" sz="2800" b="0" i="0" u="none" strike="noStrike" kern="1200" cap="none" spc="0" normalizeH="0" baseline="0" noProof="0" dirty="0" smtClean="0">
              <a:ln>
                <a:noFill/>
              </a:ln>
              <a:solidFill>
                <a:srgbClr val="FF0000"/>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fr-FR" sz="24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endParaRPr>
          </a:p>
          <a:p>
            <a:pPr marL="342900" marR="0" lvl="0" indent="-342900" algn="ctr"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fr-FR" sz="2400" b="1" i="0" u="none" strike="noStrike" kern="1200" cap="none" spc="0" normalizeH="0" baseline="0" noProof="0" dirty="0" smtClean="0">
              <a:ln>
                <a:noFill/>
              </a:ln>
              <a:solidFill>
                <a:srgbClr val="FFC000"/>
              </a:solidFill>
              <a:effectLst/>
              <a:uLnTx/>
              <a:uFillTx/>
              <a:latin typeface="Times New Roman" pitchFamily="18" charset="0"/>
              <a:ea typeface="+mn-ea"/>
              <a:cs typeface="Times New Roman" pitchFamily="18" charset="0"/>
            </a:endParaRPr>
          </a:p>
          <a:p>
            <a:pPr marL="342900" marR="0" lvl="0" indent="-342900" algn="ctr"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fr-FR" sz="24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Ellipse 4"/>
          <p:cNvSpPr/>
          <p:nvPr/>
        </p:nvSpPr>
        <p:spPr>
          <a:xfrm>
            <a:off x="3059832" y="2924944"/>
            <a:ext cx="2520503" cy="2303463"/>
          </a:xfrm>
          <a:prstGeom prst="ellipse">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200" dirty="0">
                <a:latin typeface="Times New Roman" pitchFamily="18" charset="0"/>
                <a:cs typeface="Times New Roman" pitchFamily="18" charset="0"/>
              </a:rPr>
              <a:t> </a:t>
            </a:r>
            <a:r>
              <a:rPr lang="fr-FR" sz="2200" dirty="0" smtClean="0">
                <a:solidFill>
                  <a:schemeClr val="tx1"/>
                </a:solidFill>
                <a:latin typeface="Times New Roman" pitchFamily="18" charset="0"/>
                <a:cs typeface="Times New Roman" pitchFamily="18" charset="0"/>
              </a:rPr>
              <a:t>La </a:t>
            </a:r>
            <a:r>
              <a:rPr lang="fr-FR" sz="2200" dirty="0">
                <a:solidFill>
                  <a:schemeClr val="tx1"/>
                </a:solidFill>
                <a:latin typeface="Times New Roman" pitchFamily="18" charset="0"/>
                <a:cs typeface="Times New Roman" pitchFamily="18" charset="0"/>
              </a:rPr>
              <a:t>mixité urbaine : une qualité jamais acquise et</a:t>
            </a:r>
            <a:endParaRPr lang="fr-FR" sz="2200" dirty="0">
              <a:solidFill>
                <a:schemeClr val="tx1"/>
              </a:solidFill>
            </a:endParaRPr>
          </a:p>
        </p:txBody>
      </p:sp>
      <p:sp>
        <p:nvSpPr>
          <p:cNvPr id="7" name="Triangle rectangle 6"/>
          <p:cNvSpPr/>
          <p:nvPr/>
        </p:nvSpPr>
        <p:spPr>
          <a:xfrm rot="13674693">
            <a:off x="593762" y="3305777"/>
            <a:ext cx="1440160" cy="1368152"/>
          </a:xfrm>
          <a:prstGeom prst="r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rectangle 8"/>
          <p:cNvSpPr/>
          <p:nvPr/>
        </p:nvSpPr>
        <p:spPr>
          <a:xfrm rot="19005346">
            <a:off x="3336906" y="379514"/>
            <a:ext cx="2193687" cy="2065123"/>
          </a:xfrm>
          <a:prstGeom prst="r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 </a:t>
            </a:r>
            <a:endParaRPr lang="fr-FR" dirty="0"/>
          </a:p>
        </p:txBody>
      </p:sp>
      <p:sp>
        <p:nvSpPr>
          <p:cNvPr id="10" name="Flèche droite 9"/>
          <p:cNvSpPr/>
          <p:nvPr/>
        </p:nvSpPr>
        <p:spPr>
          <a:xfrm>
            <a:off x="5580112" y="3717032"/>
            <a:ext cx="936104" cy="576064"/>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588224" y="3356992"/>
            <a:ext cx="2376264" cy="1368152"/>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solidFill>
                  <a:schemeClr val="tx1"/>
                </a:solidFill>
              </a:rPr>
              <a:t>Une recomposition sociale et fonctionnelle continue</a:t>
            </a:r>
            <a:endParaRPr lang="fr-FR" sz="2200" dirty="0">
              <a:solidFill>
                <a:schemeClr val="tx1"/>
              </a:solidFill>
            </a:endParaRPr>
          </a:p>
        </p:txBody>
      </p:sp>
      <p:sp>
        <p:nvSpPr>
          <p:cNvPr id="12" name="ZoneTexte 11"/>
          <p:cNvSpPr txBox="1"/>
          <p:nvPr/>
        </p:nvSpPr>
        <p:spPr>
          <a:xfrm>
            <a:off x="3275856" y="1333798"/>
            <a:ext cx="2664296" cy="1231106"/>
          </a:xfrm>
          <a:prstGeom prst="rect">
            <a:avLst/>
          </a:prstGeom>
          <a:noFill/>
        </p:spPr>
        <p:txBody>
          <a:bodyPr wrap="square" rtlCol="0">
            <a:spAutoFit/>
          </a:bodyPr>
          <a:lstStyle/>
          <a:p>
            <a:r>
              <a:rPr lang="fr-FR" sz="2400" dirty="0" smtClean="0"/>
              <a:t>Acteurs publics : </a:t>
            </a:r>
          </a:p>
          <a:p>
            <a:r>
              <a:rPr lang="fr-FR" sz="2400" dirty="0" smtClean="0"/>
              <a:t>pouvoir politique  </a:t>
            </a:r>
          </a:p>
          <a:p>
            <a:endParaRPr lang="fr-FR" sz="2400" dirty="0"/>
          </a:p>
        </p:txBody>
      </p:sp>
      <p:sp>
        <p:nvSpPr>
          <p:cNvPr id="13" name="ZoneTexte 12"/>
          <p:cNvSpPr txBox="1"/>
          <p:nvPr/>
        </p:nvSpPr>
        <p:spPr>
          <a:xfrm>
            <a:off x="-540568" y="3573016"/>
            <a:ext cx="4392488" cy="1200329"/>
          </a:xfrm>
          <a:prstGeom prst="rect">
            <a:avLst/>
          </a:prstGeom>
          <a:noFill/>
        </p:spPr>
        <p:txBody>
          <a:bodyPr wrap="square" rtlCol="0">
            <a:spAutoFit/>
          </a:bodyPr>
          <a:lstStyle/>
          <a:p>
            <a:pPr algn="ctr"/>
            <a:r>
              <a:rPr lang="fr-FR" sz="2400" dirty="0" smtClean="0"/>
              <a:t>Acteurs privé : </a:t>
            </a:r>
          </a:p>
          <a:p>
            <a:pPr algn="ctr"/>
            <a:r>
              <a:rPr lang="fr-FR" sz="2400" dirty="0" smtClean="0"/>
              <a:t>Puissance économique  </a:t>
            </a:r>
          </a:p>
          <a:p>
            <a:endParaRPr lang="fr-FR" sz="2400" dirty="0"/>
          </a:p>
        </p:txBody>
      </p:sp>
      <p:sp>
        <p:nvSpPr>
          <p:cNvPr id="14" name="Triangle rectangle 13"/>
          <p:cNvSpPr/>
          <p:nvPr/>
        </p:nvSpPr>
        <p:spPr>
          <a:xfrm rot="8153541">
            <a:off x="3337066" y="5716148"/>
            <a:ext cx="2193687" cy="2065123"/>
          </a:xfrm>
          <a:prstGeom prst="r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 </a:t>
            </a:r>
            <a:endParaRPr lang="fr-FR" dirty="0"/>
          </a:p>
        </p:txBody>
      </p:sp>
      <p:sp>
        <p:nvSpPr>
          <p:cNvPr id="15" name="ZoneTexte 14"/>
          <p:cNvSpPr txBox="1"/>
          <p:nvPr/>
        </p:nvSpPr>
        <p:spPr>
          <a:xfrm>
            <a:off x="3131840" y="5531748"/>
            <a:ext cx="2664296" cy="1569660"/>
          </a:xfrm>
          <a:prstGeom prst="rect">
            <a:avLst/>
          </a:prstGeom>
          <a:noFill/>
        </p:spPr>
        <p:txBody>
          <a:bodyPr wrap="square" rtlCol="0">
            <a:spAutoFit/>
          </a:bodyPr>
          <a:lstStyle/>
          <a:p>
            <a:pPr algn="ctr"/>
            <a:r>
              <a:rPr lang="fr-FR" sz="2400" dirty="0" smtClean="0"/>
              <a:t>La compétence sociale : une action par le bas  </a:t>
            </a:r>
          </a:p>
          <a:p>
            <a:endParaRPr lang="fr-FR" sz="2400"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2857496"/>
            <a:ext cx="8229600" cy="828668"/>
          </a:xfrm>
        </p:spPr>
        <p:txBody>
          <a:bodyPr>
            <a:normAutofit/>
          </a:bodyPr>
          <a:lstStyle/>
          <a:p>
            <a:pPr algn="ctr">
              <a:buNone/>
            </a:pPr>
            <a:r>
              <a:rPr lang="fr-FR" sz="3600" b="1" dirty="0" smtClean="0">
                <a:solidFill>
                  <a:srgbClr val="C00000"/>
                </a:solidFill>
                <a:latin typeface="Times New Roman" pitchFamily="18" charset="0"/>
                <a:cs typeface="Times New Roman" pitchFamily="18" charset="0"/>
              </a:rPr>
              <a:t>Merci pour votre attention </a:t>
            </a:r>
            <a:endParaRPr lang="fr-FR" sz="3600" b="1" dirty="0">
              <a:solidFill>
                <a:srgbClr val="C0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smtClean="0">
                <a:solidFill>
                  <a:srgbClr val="C00000"/>
                </a:solidFill>
                <a:latin typeface="Times New Roman" pitchFamily="18" charset="0"/>
                <a:cs typeface="Times New Roman" pitchFamily="18" charset="0"/>
              </a:rPr>
              <a:t>Attractivité du milieu urbain </a:t>
            </a:r>
            <a:endParaRPr lang="fr-FR" sz="4000" b="1" dirty="0">
              <a:solidFill>
                <a:srgbClr val="C00000"/>
              </a:solidFill>
              <a:latin typeface="Times New Roman" pitchFamily="18" charset="0"/>
              <a:cs typeface="Times New Roman" pitchFamily="18" charset="0"/>
            </a:endParaRPr>
          </a:p>
        </p:txBody>
      </p:sp>
      <p:sp>
        <p:nvSpPr>
          <p:cNvPr id="3" name="Espace réservé du contenu 2"/>
          <p:cNvSpPr>
            <a:spLocks noGrp="1"/>
          </p:cNvSpPr>
          <p:nvPr>
            <p:ph idx="1"/>
          </p:nvPr>
        </p:nvSpPr>
        <p:spPr/>
        <p:txBody>
          <a:bodyPr>
            <a:normAutofit fontScale="55000" lnSpcReduction="20000"/>
          </a:bodyPr>
          <a:lstStyle/>
          <a:p>
            <a:pPr lvl="1">
              <a:lnSpc>
                <a:spcPct val="120000"/>
              </a:lnSpc>
              <a:spcBef>
                <a:spcPct val="0"/>
              </a:spcBef>
              <a:buNone/>
              <a:defRPr/>
            </a:pPr>
            <a:r>
              <a:rPr lang="fr-FR" sz="3300" b="1" dirty="0" smtClean="0">
                <a:solidFill>
                  <a:srgbClr val="C00000"/>
                </a:solidFill>
                <a:latin typeface="Times New Roman" pitchFamily="18" charset="0"/>
                <a:cs typeface="Times New Roman" pitchFamily="18" charset="0"/>
              </a:rPr>
              <a:t>Population</a:t>
            </a:r>
            <a:r>
              <a:rPr lang="fr-FR" sz="3300" b="1" dirty="0" smtClean="0">
                <a:latin typeface="Times New Roman" pitchFamily="18" charset="0"/>
                <a:cs typeface="Times New Roman" pitchFamily="18" charset="0"/>
              </a:rPr>
              <a:t> </a:t>
            </a:r>
          </a:p>
          <a:p>
            <a:pPr lvl="1">
              <a:lnSpc>
                <a:spcPct val="120000"/>
              </a:lnSpc>
              <a:spcBef>
                <a:spcPct val="0"/>
              </a:spcBef>
              <a:buFont typeface="Wingdings" pitchFamily="2" charset="2"/>
              <a:buChar char="§"/>
              <a:defRPr/>
            </a:pPr>
            <a:r>
              <a:rPr lang="fr-FR" sz="3300" b="1" dirty="0" smtClean="0">
                <a:latin typeface="Times New Roman" pitchFamily="18" charset="0"/>
                <a:cs typeface="Times New Roman" pitchFamily="18" charset="0"/>
              </a:rPr>
              <a:t>1960 </a:t>
            </a:r>
            <a:r>
              <a:rPr lang="fr-FR" sz="3300" dirty="0" smtClean="0">
                <a:latin typeface="Times New Roman" pitchFamily="18" charset="0"/>
                <a:cs typeface="Times New Roman" pitchFamily="18" charset="0"/>
              </a:rPr>
              <a:t>: 3 400 000 hab. </a:t>
            </a:r>
          </a:p>
          <a:p>
            <a:pPr lvl="1">
              <a:lnSpc>
                <a:spcPct val="120000"/>
              </a:lnSpc>
              <a:spcBef>
                <a:spcPct val="0"/>
              </a:spcBef>
              <a:buFont typeface="Wingdings" pitchFamily="2" charset="2"/>
              <a:buChar char="§"/>
              <a:defRPr/>
            </a:pPr>
            <a:r>
              <a:rPr lang="fr-FR" sz="3300" b="1" dirty="0" smtClean="0">
                <a:latin typeface="Times New Roman" pitchFamily="18" charset="0"/>
                <a:cs typeface="Times New Roman" pitchFamily="18" charset="0"/>
              </a:rPr>
              <a:t>1994</a:t>
            </a:r>
            <a:r>
              <a:rPr lang="fr-FR" sz="3300" dirty="0" smtClean="0">
                <a:latin typeface="Times New Roman" pitchFamily="18" charset="0"/>
                <a:cs typeface="Times New Roman" pitchFamily="18" charset="0"/>
              </a:rPr>
              <a:t> : 13 400 000 hab. </a:t>
            </a:r>
          </a:p>
          <a:p>
            <a:pPr lvl="1">
              <a:lnSpc>
                <a:spcPct val="120000"/>
              </a:lnSpc>
              <a:spcBef>
                <a:spcPct val="0"/>
              </a:spcBef>
              <a:buFont typeface="Wingdings" pitchFamily="2" charset="2"/>
              <a:buChar char="§"/>
              <a:defRPr/>
            </a:pPr>
            <a:r>
              <a:rPr lang="fr-FR" sz="3300" b="1" dirty="0" smtClean="0">
                <a:latin typeface="Times New Roman" pitchFamily="18" charset="0"/>
                <a:cs typeface="Times New Roman" pitchFamily="18" charset="0"/>
              </a:rPr>
              <a:t>2004</a:t>
            </a:r>
            <a:r>
              <a:rPr lang="fr-FR" sz="3300" dirty="0" smtClean="0">
                <a:latin typeface="Times New Roman" pitchFamily="18" charset="0"/>
                <a:cs typeface="Times New Roman" pitchFamily="18" charset="0"/>
              </a:rPr>
              <a:t> : 29 891 708 </a:t>
            </a:r>
            <a:r>
              <a:rPr lang="fr-FR" sz="3300" dirty="0" err="1" smtClean="0">
                <a:latin typeface="Times New Roman" pitchFamily="18" charset="0"/>
                <a:cs typeface="Times New Roman" pitchFamily="18" charset="0"/>
              </a:rPr>
              <a:t>hab</a:t>
            </a:r>
            <a:endParaRPr lang="fr-FR" sz="3300" dirty="0" smtClean="0">
              <a:latin typeface="Times New Roman" pitchFamily="18" charset="0"/>
              <a:cs typeface="Times New Roman" pitchFamily="18" charset="0"/>
            </a:endParaRPr>
          </a:p>
          <a:p>
            <a:pPr lvl="1">
              <a:lnSpc>
                <a:spcPct val="120000"/>
              </a:lnSpc>
              <a:spcBef>
                <a:spcPct val="0"/>
              </a:spcBef>
              <a:buFont typeface="Wingdings" pitchFamily="2" charset="2"/>
              <a:buChar char="§"/>
              <a:defRPr/>
            </a:pPr>
            <a:r>
              <a:rPr lang="fr-FR" sz="3300" b="1" dirty="0" smtClean="0">
                <a:latin typeface="Times New Roman" pitchFamily="18" charset="0"/>
                <a:cs typeface="Times New Roman" pitchFamily="18" charset="0"/>
              </a:rPr>
              <a:t>2014</a:t>
            </a:r>
            <a:r>
              <a:rPr lang="fr-FR" sz="3300" dirty="0" smtClean="0">
                <a:latin typeface="Times New Roman" pitchFamily="18" charset="0"/>
                <a:cs typeface="Times New Roman" pitchFamily="18" charset="0"/>
              </a:rPr>
              <a:t> : 33.848.242 hab. </a:t>
            </a:r>
          </a:p>
          <a:p>
            <a:pPr lvl="1">
              <a:lnSpc>
                <a:spcPct val="120000"/>
              </a:lnSpc>
              <a:spcBef>
                <a:spcPct val="0"/>
              </a:spcBef>
              <a:buNone/>
              <a:defRPr/>
            </a:pPr>
            <a:endParaRPr lang="fr-FR" sz="3300" b="1" dirty="0" smtClean="0">
              <a:solidFill>
                <a:srgbClr val="C00000"/>
              </a:solidFill>
              <a:latin typeface="Times New Roman" pitchFamily="18" charset="0"/>
              <a:cs typeface="Times New Roman" pitchFamily="18" charset="0"/>
            </a:endParaRPr>
          </a:p>
          <a:p>
            <a:pPr lvl="1">
              <a:lnSpc>
                <a:spcPct val="120000"/>
              </a:lnSpc>
              <a:spcBef>
                <a:spcPct val="0"/>
              </a:spcBef>
              <a:buNone/>
              <a:defRPr/>
            </a:pPr>
            <a:r>
              <a:rPr lang="fr-FR" sz="3300" b="1" dirty="0" smtClean="0">
                <a:solidFill>
                  <a:srgbClr val="C00000"/>
                </a:solidFill>
                <a:latin typeface="Times New Roman" pitchFamily="18" charset="0"/>
                <a:cs typeface="Times New Roman" pitchFamily="18" charset="0"/>
              </a:rPr>
              <a:t>Urbanisation</a:t>
            </a:r>
            <a:r>
              <a:rPr lang="fr-FR" sz="3300" b="1" dirty="0" smtClean="0">
                <a:latin typeface="Times New Roman" pitchFamily="18" charset="0"/>
                <a:cs typeface="Times New Roman" pitchFamily="18" charset="0"/>
              </a:rPr>
              <a:t> </a:t>
            </a:r>
          </a:p>
          <a:p>
            <a:pPr lvl="1">
              <a:lnSpc>
                <a:spcPct val="120000"/>
              </a:lnSpc>
              <a:spcBef>
                <a:spcPct val="0"/>
              </a:spcBef>
              <a:buNone/>
              <a:defRPr/>
            </a:pPr>
            <a:endParaRPr lang="fr-FR" sz="3300" dirty="0" smtClean="0">
              <a:latin typeface="Times New Roman" pitchFamily="18" charset="0"/>
              <a:cs typeface="Times New Roman" pitchFamily="18" charset="0"/>
            </a:endParaRPr>
          </a:p>
          <a:p>
            <a:pPr lvl="1">
              <a:lnSpc>
                <a:spcPct val="120000"/>
              </a:lnSpc>
              <a:spcBef>
                <a:spcPct val="0"/>
              </a:spcBef>
              <a:buFont typeface="Wingdings" pitchFamily="2" charset="2"/>
              <a:buChar char="§"/>
              <a:defRPr/>
            </a:pPr>
            <a:r>
              <a:rPr lang="fr-FR" sz="3300" b="1" dirty="0" smtClean="0">
                <a:latin typeface="Times New Roman" pitchFamily="18" charset="0"/>
                <a:cs typeface="Times New Roman" pitchFamily="18" charset="0"/>
              </a:rPr>
              <a:t>2004</a:t>
            </a:r>
            <a:r>
              <a:rPr lang="fr-FR" sz="3300" dirty="0" smtClean="0">
                <a:latin typeface="Times New Roman" pitchFamily="18" charset="0"/>
                <a:cs typeface="Times New Roman" pitchFamily="18" charset="0"/>
              </a:rPr>
              <a:t> : Population urbaine dépasse les 50 % de la population totale  (55,1%)</a:t>
            </a:r>
          </a:p>
          <a:p>
            <a:pPr lvl="1">
              <a:lnSpc>
                <a:spcPct val="120000"/>
              </a:lnSpc>
              <a:spcBef>
                <a:spcPct val="0"/>
              </a:spcBef>
              <a:buFont typeface="Wingdings" pitchFamily="2" charset="2"/>
              <a:buChar char="§"/>
              <a:defRPr/>
            </a:pPr>
            <a:r>
              <a:rPr lang="fr-FR" sz="3300" b="1" dirty="0" smtClean="0">
                <a:latin typeface="Times New Roman" pitchFamily="18" charset="0"/>
                <a:cs typeface="Times New Roman" pitchFamily="18" charset="0"/>
              </a:rPr>
              <a:t>2014</a:t>
            </a:r>
            <a:r>
              <a:rPr lang="fr-FR" sz="3300" dirty="0" smtClean="0">
                <a:latin typeface="Times New Roman" pitchFamily="18" charset="0"/>
                <a:cs typeface="Times New Roman" pitchFamily="18" charset="0"/>
              </a:rPr>
              <a:t> : (60,03 %) Nouveaux enjeux  ;</a:t>
            </a:r>
          </a:p>
          <a:p>
            <a:pPr lvl="1">
              <a:lnSpc>
                <a:spcPct val="120000"/>
              </a:lnSpc>
              <a:spcBef>
                <a:spcPct val="0"/>
              </a:spcBef>
              <a:buNone/>
              <a:defRPr/>
            </a:pPr>
            <a:endParaRPr lang="fr-FR" sz="3300" dirty="0" smtClean="0">
              <a:latin typeface="Times New Roman" pitchFamily="18" charset="0"/>
              <a:cs typeface="Times New Roman" pitchFamily="18" charset="0"/>
            </a:endParaRPr>
          </a:p>
          <a:p>
            <a:pPr lvl="1">
              <a:lnSpc>
                <a:spcPct val="120000"/>
              </a:lnSpc>
              <a:spcBef>
                <a:spcPct val="0"/>
              </a:spcBef>
              <a:buNone/>
              <a:defRPr/>
            </a:pPr>
            <a:r>
              <a:rPr lang="fr-FR" sz="3600" b="1" dirty="0" smtClean="0">
                <a:latin typeface="Times New Roman" pitchFamily="18" charset="0"/>
                <a:cs typeface="Times New Roman" pitchFamily="18" charset="0"/>
              </a:rPr>
              <a:t>	70, 2 % </a:t>
            </a:r>
            <a:r>
              <a:rPr lang="fr-FR" sz="3600" dirty="0" smtClean="0">
                <a:latin typeface="Times New Roman" pitchFamily="18" charset="0"/>
                <a:cs typeface="Times New Roman" pitchFamily="18" charset="0"/>
              </a:rPr>
              <a:t>de la population vit dans les région de Casablanca-Settat, Rabat- Salé-</a:t>
            </a:r>
            <a:r>
              <a:rPr lang="fr-FR" sz="3600" dirty="0" err="1" smtClean="0">
                <a:latin typeface="Times New Roman" pitchFamily="18" charset="0"/>
                <a:cs typeface="Times New Roman" pitchFamily="18" charset="0"/>
              </a:rPr>
              <a:t>Kénitra</a:t>
            </a:r>
            <a:r>
              <a:rPr lang="fr-FR" sz="3600" dirty="0" smtClean="0">
                <a:latin typeface="Times New Roman" pitchFamily="18" charset="0"/>
                <a:cs typeface="Times New Roman" pitchFamily="18" charset="0"/>
              </a:rPr>
              <a:t>, Marrakech-Safi, Fès-Meknès, Tétouan-Tanger-Al </a:t>
            </a:r>
            <a:r>
              <a:rPr lang="fr-FR" sz="3600" dirty="0" err="1" smtClean="0">
                <a:latin typeface="Times New Roman" pitchFamily="18" charset="0"/>
                <a:cs typeface="Times New Roman" pitchFamily="18" charset="0"/>
              </a:rPr>
              <a:t>Houceima</a:t>
            </a:r>
            <a:r>
              <a:rPr lang="fr-FR" sz="3600" dirty="0" smtClean="0">
                <a:latin typeface="Times New Roman" pitchFamily="18" charset="0"/>
                <a:cs typeface="Times New Roman" pitchFamily="18" charset="0"/>
              </a:rPr>
              <a:t> </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000" b="1" dirty="0" smtClean="0">
                <a:solidFill>
                  <a:srgbClr val="C00000"/>
                </a:solidFill>
                <a:latin typeface="Arial Narrow" pitchFamily="34" charset="0"/>
              </a:rPr>
              <a:t>Flux migratoires et transformations des territoires</a:t>
            </a:r>
            <a:endParaRPr lang="fr-FR" sz="4000" b="1" dirty="0">
              <a:solidFill>
                <a:srgbClr val="C00000"/>
              </a:solidFill>
              <a:latin typeface="Arial Narrow" pitchFamily="34" charset="0"/>
            </a:endParaRPr>
          </a:p>
        </p:txBody>
      </p:sp>
      <p:sp>
        <p:nvSpPr>
          <p:cNvPr id="3" name="Espace réservé du contenu 2"/>
          <p:cNvSpPr>
            <a:spLocks noGrp="1"/>
          </p:cNvSpPr>
          <p:nvPr>
            <p:ph idx="1"/>
          </p:nvPr>
        </p:nvSpPr>
        <p:spPr/>
        <p:txBody>
          <a:bodyPr>
            <a:normAutofit/>
          </a:bodyPr>
          <a:lstStyle/>
          <a:p>
            <a:pPr>
              <a:buNone/>
            </a:pPr>
            <a:r>
              <a:rPr lang="fr-FR" b="1" dirty="0" smtClean="0">
                <a:latin typeface="Times New Roman" pitchFamily="18" charset="0"/>
                <a:cs typeface="Times New Roman" pitchFamily="18" charset="0"/>
              </a:rPr>
              <a:t>De1982 à 1994 : </a:t>
            </a:r>
          </a:p>
          <a:p>
            <a:pPr lvl="1">
              <a:buFont typeface="Wingdings" pitchFamily="2" charset="2"/>
              <a:buChar char="§"/>
            </a:pPr>
            <a:r>
              <a:rPr lang="fr-FR" dirty="0" smtClean="0">
                <a:latin typeface="Times New Roman" pitchFamily="18" charset="0"/>
                <a:cs typeface="Times New Roman" pitchFamily="18" charset="0"/>
              </a:rPr>
              <a:t> 4 millions de personnes se sont déplacées soit 20% de la population de 1982 ;</a:t>
            </a:r>
          </a:p>
          <a:p>
            <a:pPr lvl="1">
              <a:buFont typeface="Wingdings" pitchFamily="2" charset="2"/>
              <a:buChar char="§"/>
            </a:pPr>
            <a:r>
              <a:rPr lang="fr-FR" dirty="0" smtClean="0">
                <a:latin typeface="Times New Roman" pitchFamily="18" charset="0"/>
                <a:cs typeface="Times New Roman" pitchFamily="18" charset="0"/>
              </a:rPr>
              <a:t>3 sur 4 ont élu résidence en milieu urbain.</a:t>
            </a:r>
          </a:p>
          <a:p>
            <a:pPr>
              <a:buNone/>
            </a:pPr>
            <a:r>
              <a:rPr lang="fr-FR" b="1" dirty="0" smtClean="0">
                <a:latin typeface="Times New Roman" pitchFamily="18" charset="0"/>
                <a:cs typeface="Times New Roman" pitchFamily="18" charset="0"/>
              </a:rPr>
              <a:t>De 1999-2004 :</a:t>
            </a:r>
          </a:p>
          <a:p>
            <a:pPr lvl="1">
              <a:buFont typeface="Wingdings" pitchFamily="2" charset="2"/>
              <a:buChar char="§"/>
            </a:pPr>
            <a:r>
              <a:rPr lang="fr-FR" dirty="0" smtClean="0">
                <a:latin typeface="Times New Roman" pitchFamily="18" charset="0"/>
                <a:cs typeface="Times New Roman" pitchFamily="18" charset="0"/>
              </a:rPr>
              <a:t>2 millions d’individus ont déclaré avoir changé de commune au moins une fois ;</a:t>
            </a:r>
          </a:p>
          <a:p>
            <a:pPr lvl="1">
              <a:buFont typeface="Wingdings" pitchFamily="2" charset="2"/>
              <a:buChar char="§"/>
            </a:pPr>
            <a:r>
              <a:rPr lang="fr-FR" dirty="0" smtClean="0">
                <a:latin typeface="Times New Roman" pitchFamily="18" charset="0"/>
                <a:cs typeface="Times New Roman" pitchFamily="18" charset="0"/>
              </a:rPr>
              <a:t>3 migrants sur 4 ont élu domicile en milieu urbain. </a:t>
            </a:r>
            <a:endParaRPr lang="fr-FR"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2071670" y="2719390"/>
          <a:ext cx="6096000" cy="1310640"/>
        </p:xfrm>
        <a:graphic>
          <a:graphicData uri="http://schemas.openxmlformats.org/drawingml/2006/table">
            <a:tbl>
              <a:tblPr firstRow="1" bandRow="1">
                <a:tableStyleId>{2D5ABB26-0587-4C30-8999-92F81FD0307C}</a:tableStyleId>
              </a:tblPr>
              <a:tblGrid>
                <a:gridCol w="1143008"/>
                <a:gridCol w="4952992"/>
              </a:tblGrid>
              <a:tr h="370840">
                <a:tc>
                  <a:txBody>
                    <a:bodyPr/>
                    <a:lstStyle/>
                    <a:p>
                      <a:r>
                        <a:rPr lang="fr-FR" sz="4000" b="1" dirty="0" smtClean="0">
                          <a:solidFill>
                            <a:srgbClr val="C00000"/>
                          </a:solidFill>
                          <a:latin typeface="Times New Roman" pitchFamily="18" charset="0"/>
                          <a:cs typeface="Times New Roman" pitchFamily="18" charset="0"/>
                        </a:rPr>
                        <a:t>1.</a:t>
                      </a:r>
                      <a:endParaRPr lang="fr-FR" sz="4000" b="1" dirty="0">
                        <a:solidFill>
                          <a:srgbClr val="C00000"/>
                        </a:solidFill>
                        <a:latin typeface="Times New Roman" pitchFamily="18" charset="0"/>
                        <a:cs typeface="Times New Roman" pitchFamily="18"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4000" b="1" dirty="0" smtClean="0">
                          <a:solidFill>
                            <a:srgbClr val="C00000"/>
                          </a:solidFill>
                          <a:latin typeface="Times New Roman" pitchFamily="18" charset="0"/>
                          <a:cs typeface="Times New Roman" pitchFamily="18" charset="0"/>
                        </a:rPr>
                        <a:t>Essai de définition </a:t>
                      </a:r>
                    </a:p>
                    <a:p>
                      <a:endParaRPr lang="fr-FR" sz="4000" b="1" dirty="0">
                        <a:solidFill>
                          <a:srgbClr val="C00000"/>
                        </a:solidFill>
                        <a:latin typeface="Times New Roman" pitchFamily="18" charset="0"/>
                        <a:cs typeface="Times New Roman" pitchFamily="18" charset="0"/>
                      </a:endParaRPr>
                    </a:p>
                  </a:txBody>
                  <a:tcPr/>
                </a:tc>
              </a:tr>
            </a:tbl>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1774</TotalTime>
  <Words>1282</Words>
  <PresentationFormat>Affichage à l'écran (4:3)</PresentationFormat>
  <Paragraphs>328</Paragraphs>
  <Slides>83</Slides>
  <Notes>6</Notes>
  <HiddenSlides>0</HiddenSlides>
  <MMClips>0</MMClips>
  <ScaleCrop>false</ScaleCrop>
  <HeadingPairs>
    <vt:vector size="4" baseType="variant">
      <vt:variant>
        <vt:lpstr>Thème</vt:lpstr>
      </vt:variant>
      <vt:variant>
        <vt:i4>1</vt:i4>
      </vt:variant>
      <vt:variant>
        <vt:lpstr>Titres des diapositives</vt:lpstr>
      </vt:variant>
      <vt:variant>
        <vt:i4>83</vt:i4>
      </vt:variant>
    </vt:vector>
  </HeadingPairs>
  <TitlesOfParts>
    <vt:vector size="84" baseType="lpstr">
      <vt:lpstr>Thème Office</vt:lpstr>
      <vt:lpstr>la mixité sociale/urbaine dans l’espace  </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 Ecole Nationale d’Architecture  / Initiation à l’urbanisme / S4 </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Espaces publics, espaces des uns ou espaces de tous ? </vt:lpstr>
      <vt:lpstr>Diapositive 61</vt:lpstr>
      <vt:lpstr>Les aspects socio-spatiaux des espaces publics</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Attractivité du milieu urbain </vt:lpstr>
      <vt:lpstr>Flux migratoires et transformations des territoires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mixité sociale dans l’espace (disparités ville/campagne, entre quartiers etc.).</dc:title>
  <dc:creator>dell</dc:creator>
  <cp:lastModifiedBy>Utilisateur Windows</cp:lastModifiedBy>
  <cp:revision>41</cp:revision>
  <dcterms:created xsi:type="dcterms:W3CDTF">2018-10-31T15:16:49Z</dcterms:created>
  <dcterms:modified xsi:type="dcterms:W3CDTF">2018-11-10T05:33:42Z</dcterms:modified>
</cp:coreProperties>
</file>